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14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8" r:id="rId11"/>
    <p:sldId id="301" r:id="rId12"/>
    <p:sldId id="302" r:id="rId13"/>
    <p:sldId id="303" r:id="rId14"/>
    <p:sldId id="30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E2E2E2"/>
    <a:srgbClr val="ECECEC"/>
    <a:srgbClr val="F0F0F0"/>
    <a:srgbClr val="F8F8F8"/>
    <a:srgbClr val="B2B2B2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26" autoAdjust="0"/>
    <p:restoredTop sz="98864" autoAdjust="0"/>
  </p:normalViewPr>
  <p:slideViewPr>
    <p:cSldViewPr>
      <p:cViewPr>
        <p:scale>
          <a:sx n="70" d="100"/>
          <a:sy n="70" d="100"/>
        </p:scale>
        <p:origin x="-5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9.5796150481190112E-2"/>
          <c:y val="0.13996238981374348"/>
          <c:w val="0.76078885972586763"/>
          <c:h val="0.7681553488722305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3.3806199572275791E-2"/>
                  <c:y val="0.2390650833735932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21147327938174396"/>
                  <c:y val="-7.0079206017461537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9.2030779138718696E-2"/>
                  <c:y val="-0.20895590194093575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0.11367245760946545"/>
                  <c:y val="2.297792667801446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As a child</c:v>
                </c:pt>
                <c:pt idx="1">
                  <c:v> In high school</c:v>
                </c:pt>
                <c:pt idx="2">
                  <c:v>In college</c:v>
                </c:pt>
                <c:pt idx="3">
                  <c:v>After college graduation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0.35000000000000031</c:v>
                </c:pt>
                <c:pt idx="1">
                  <c:v>0.28000000000000008</c:v>
                </c:pt>
                <c:pt idx="2">
                  <c:v>0.27</c:v>
                </c:pt>
                <c:pt idx="3">
                  <c:v>0.1</c:v>
                </c:pt>
              </c:numCache>
            </c:numRef>
          </c:val>
        </c:ser>
        <c:dLbls>
          <c:showCatName val="1"/>
          <c:showPercent val="1"/>
        </c:dLbls>
        <c:firstSliceAng val="29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2.1258092738407688E-2"/>
                  <c:y val="0.22802847919240163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22308333333333341"/>
                  <c:y val="-0.1457561116997548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0.17174431321084871"/>
                  <c:y val="-0.23785542079569291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9.898611111111108E-2"/>
                  <c:y val="-3.1720069605543647E-2"/>
                </c:manualLayout>
              </c:layout>
              <c:showCatName val="1"/>
              <c:showPercent val="1"/>
            </c:dLbl>
            <c:dLbl>
              <c:idx val="4"/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Practice benefits</c:v>
                </c:pt>
                <c:pt idx="1">
                  <c:v>Improved solutions</c:v>
                </c:pt>
                <c:pt idx="2">
                  <c:v>Gov't incentives</c:v>
                </c:pt>
                <c:pt idx="3">
                  <c:v>The need to compete</c:v>
                </c:pt>
                <c:pt idx="4">
                  <c:v>Peer influence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0.3800000000000005</c:v>
                </c:pt>
                <c:pt idx="1">
                  <c:v>0.26</c:v>
                </c:pt>
                <c:pt idx="2">
                  <c:v>0.2</c:v>
                </c:pt>
                <c:pt idx="3">
                  <c:v>8.0000000000000043E-2</c:v>
                </c:pt>
                <c:pt idx="4">
                  <c:v>8.0000000000000043E-2</c:v>
                </c:pt>
              </c:numCache>
            </c:numRef>
          </c:val>
        </c:ser>
        <c:dLbls>
          <c:showCatName val="1"/>
          <c:showPercent val="1"/>
        </c:dLbls>
        <c:firstSliceAng val="297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0.20331552305961734"/>
                  <c:y val="0.16243204862951338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20877499687539103"/>
                  <c:y val="-0.19185479634492497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0.23</c:v>
                </c:pt>
                <c:pt idx="1">
                  <c:v>0.77000000000000102</c:v>
                </c:pt>
              </c:numCache>
            </c:numRef>
          </c:val>
        </c:ser>
        <c:dLbls>
          <c:showCatName val="1"/>
          <c:showPercent val="1"/>
        </c:dLbls>
        <c:firstSliceAng val="272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7737212529645416"/>
          <c:y val="3.3922092720314351E-2"/>
          <c:w val="0.64219937837156704"/>
          <c:h val="0.720010134365080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Medical journals</c:v>
                </c:pt>
                <c:pt idx="1">
                  <c:v>Drug reference</c:v>
                </c:pt>
                <c:pt idx="2">
                  <c:v>Disease reference</c:v>
                </c:pt>
                <c:pt idx="3">
                  <c:v>Conferences</c:v>
                </c:pt>
                <c:pt idx="4">
                  <c:v>Internet searches</c:v>
                </c:pt>
                <c:pt idx="5">
                  <c:v>Pharma reps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0.97000000000000042</c:v>
                </c:pt>
                <c:pt idx="1">
                  <c:v>0.89</c:v>
                </c:pt>
                <c:pt idx="2">
                  <c:v>0.89</c:v>
                </c:pt>
                <c:pt idx="3">
                  <c:v>0.75000000000000044</c:v>
                </c:pt>
                <c:pt idx="4">
                  <c:v>0.34</c:v>
                </c:pt>
                <c:pt idx="5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Medical journals</c:v>
                </c:pt>
                <c:pt idx="1">
                  <c:v>Drug reference</c:v>
                </c:pt>
                <c:pt idx="2">
                  <c:v>Disease reference</c:v>
                </c:pt>
                <c:pt idx="3">
                  <c:v>Conferences</c:v>
                </c:pt>
                <c:pt idx="4">
                  <c:v>Internet searches</c:v>
                </c:pt>
                <c:pt idx="5">
                  <c:v>Pharma reps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0.93</c:v>
                </c:pt>
                <c:pt idx="1">
                  <c:v>0.87000000000000044</c:v>
                </c:pt>
                <c:pt idx="2">
                  <c:v>0.89</c:v>
                </c:pt>
                <c:pt idx="3">
                  <c:v>0.73000000000000043</c:v>
                </c:pt>
                <c:pt idx="4">
                  <c:v>0.37000000000000022</c:v>
                </c:pt>
                <c:pt idx="5">
                  <c:v>0.1</c:v>
                </c:pt>
              </c:numCache>
            </c:numRef>
          </c:val>
        </c:ser>
        <c:axId val="81875712"/>
        <c:axId val="81877248"/>
      </c:barChart>
      <c:catAx>
        <c:axId val="8187571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81877248"/>
        <c:crossesAt val="0"/>
        <c:auto val="1"/>
        <c:lblAlgn val="ctr"/>
        <c:lblOffset val="100"/>
      </c:catAx>
      <c:valAx>
        <c:axId val="8187724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18757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Attending physician</c:v>
                </c:pt>
                <c:pt idx="1">
                  <c:v>Pharma reps</c:v>
                </c:pt>
                <c:pt idx="2">
                  <c:v>Media</c:v>
                </c:pt>
                <c:pt idx="3">
                  <c:v>Patient experiences</c:v>
                </c:pt>
                <c:pt idx="4">
                  <c:v>Residents </c:v>
                </c:pt>
                <c:pt idx="5">
                  <c:v>Fellow students</c:v>
                </c:pt>
                <c:pt idx="6">
                  <c:v>Family/friends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0.56999999999999995</c:v>
                </c:pt>
                <c:pt idx="1">
                  <c:v>0.36000000000000021</c:v>
                </c:pt>
                <c:pt idx="2">
                  <c:v>0.22</c:v>
                </c:pt>
                <c:pt idx="3">
                  <c:v>0.2100000000000001</c:v>
                </c:pt>
                <c:pt idx="4">
                  <c:v>0.17</c:v>
                </c:pt>
                <c:pt idx="5">
                  <c:v>0.13</c:v>
                </c:pt>
                <c:pt idx="6">
                  <c:v>8.0000000000000043E-2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Attending physician</c:v>
                </c:pt>
                <c:pt idx="1">
                  <c:v>Pharma reps</c:v>
                </c:pt>
                <c:pt idx="2">
                  <c:v>Media</c:v>
                </c:pt>
                <c:pt idx="3">
                  <c:v>Patient experiences</c:v>
                </c:pt>
                <c:pt idx="4">
                  <c:v>Residents </c:v>
                </c:pt>
                <c:pt idx="5">
                  <c:v>Fellow students</c:v>
                </c:pt>
                <c:pt idx="6">
                  <c:v>Family/friends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0.60000000000000042</c:v>
                </c:pt>
                <c:pt idx="1">
                  <c:v>0.46</c:v>
                </c:pt>
                <c:pt idx="2">
                  <c:v>0.23</c:v>
                </c:pt>
                <c:pt idx="3">
                  <c:v>0.17</c:v>
                </c:pt>
                <c:pt idx="4">
                  <c:v>0.16</c:v>
                </c:pt>
                <c:pt idx="5">
                  <c:v>0.16</c:v>
                </c:pt>
                <c:pt idx="6">
                  <c:v>7.0000000000000021E-2</c:v>
                </c:pt>
              </c:numCache>
            </c:numRef>
          </c:val>
        </c:ser>
        <c:axId val="81938688"/>
        <c:axId val="81948672"/>
      </c:barChart>
      <c:catAx>
        <c:axId val="81938688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81948672"/>
        <c:crosses val="autoZero"/>
        <c:auto val="1"/>
        <c:lblAlgn val="ctr"/>
        <c:lblOffset val="100"/>
      </c:catAx>
      <c:valAx>
        <c:axId val="8194867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1938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50696205347263"/>
          <c:y val="0.38092202914290979"/>
          <c:w val="0.14024445037590677"/>
          <c:h val="0.11746628654176849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House</c:v>
                </c:pt>
                <c:pt idx="1">
                  <c:v>Scrubs</c:v>
                </c:pt>
                <c:pt idx="2">
                  <c:v>Grey's Anatomy</c:v>
                </c:pt>
                <c:pt idx="3">
                  <c:v>Royal Pains</c:v>
                </c:pt>
                <c:pt idx="4">
                  <c:v>Private Practice</c:v>
                </c:pt>
                <c:pt idx="5">
                  <c:v>None/Other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0.62000000000000044</c:v>
                </c:pt>
                <c:pt idx="1">
                  <c:v>0.46</c:v>
                </c:pt>
                <c:pt idx="2">
                  <c:v>0.32000000000000023</c:v>
                </c:pt>
                <c:pt idx="3">
                  <c:v>0.16</c:v>
                </c:pt>
                <c:pt idx="4">
                  <c:v>0.12000000000000002</c:v>
                </c:pt>
                <c:pt idx="5">
                  <c:v>0.2900000000000002</c:v>
                </c:pt>
              </c:numCache>
            </c:numRef>
          </c:val>
        </c:ser>
        <c:axId val="82083840"/>
        <c:axId val="82085376"/>
      </c:barChart>
      <c:catAx>
        <c:axId val="8208384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085376"/>
        <c:crosses val="autoZero"/>
        <c:auto val="1"/>
        <c:lblAlgn val="ctr"/>
        <c:lblOffset val="100"/>
      </c:catAx>
      <c:valAx>
        <c:axId val="8208537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083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Emergency Medicine</c:v>
                </c:pt>
                <c:pt idx="1">
                  <c:v>Pediatrics, General and Subspecialty</c:v>
                </c:pt>
                <c:pt idx="2">
                  <c:v>Family Practice</c:v>
                </c:pt>
                <c:pt idx="3">
                  <c:v>Internal Medicine, General</c:v>
                </c:pt>
                <c:pt idx="4">
                  <c:v>Surgery, General</c:v>
                </c:pt>
                <c:pt idx="5">
                  <c:v>OBGYN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0.12000000000000002</c:v>
                </c:pt>
                <c:pt idx="1">
                  <c:v>0.11</c:v>
                </c:pt>
                <c:pt idx="2">
                  <c:v>0.11</c:v>
                </c:pt>
                <c:pt idx="3">
                  <c:v>0.11</c:v>
                </c:pt>
                <c:pt idx="4">
                  <c:v>6.0000000000000032E-2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Emergency Medicine</c:v>
                </c:pt>
                <c:pt idx="1">
                  <c:v>Pediatrics, General and Subspecialty</c:v>
                </c:pt>
                <c:pt idx="2">
                  <c:v>Family Practice</c:v>
                </c:pt>
                <c:pt idx="3">
                  <c:v>Internal Medicine, General</c:v>
                </c:pt>
                <c:pt idx="4">
                  <c:v>Surgery, General</c:v>
                </c:pt>
                <c:pt idx="5">
                  <c:v>OBGYN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</c:v>
                </c:pt>
                <c:pt idx="1">
                  <c:v>0.12000000000000002</c:v>
                </c:pt>
                <c:pt idx="2">
                  <c:v>0.1</c:v>
                </c:pt>
                <c:pt idx="3">
                  <c:v>7.0000000000000021E-2</c:v>
                </c:pt>
                <c:pt idx="4">
                  <c:v>4.0000000000000022E-2</c:v>
                </c:pt>
                <c:pt idx="5">
                  <c:v>7.0000000000000021E-2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Emergency Medicine</c:v>
                </c:pt>
                <c:pt idx="1">
                  <c:v>Pediatrics, General and Subspecialty</c:v>
                </c:pt>
                <c:pt idx="2">
                  <c:v>Family Practice</c:v>
                </c:pt>
                <c:pt idx="3">
                  <c:v>Internal Medicine, General</c:v>
                </c:pt>
                <c:pt idx="4">
                  <c:v>Surgery, General</c:v>
                </c:pt>
                <c:pt idx="5">
                  <c:v>OBGYN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8.0000000000000043E-2</c:v>
                </c:pt>
                <c:pt idx="1">
                  <c:v>0.12000000000000002</c:v>
                </c:pt>
                <c:pt idx="2">
                  <c:v>9.0000000000000024E-2</c:v>
                </c:pt>
                <c:pt idx="3">
                  <c:v>0.11</c:v>
                </c:pt>
                <c:pt idx="4">
                  <c:v>0.05</c:v>
                </c:pt>
                <c:pt idx="5">
                  <c:v>6.0000000000000032E-2</c:v>
                </c:pt>
              </c:numCache>
            </c:numRef>
          </c:val>
        </c:ser>
        <c:axId val="80462592"/>
        <c:axId val="80464128"/>
      </c:barChart>
      <c:catAx>
        <c:axId val="804625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0464128"/>
        <c:crosses val="autoZero"/>
        <c:auto val="1"/>
        <c:lblAlgn val="ctr"/>
        <c:lblOffset val="100"/>
      </c:catAx>
      <c:valAx>
        <c:axId val="80464128"/>
        <c:scaling>
          <c:orientation val="minMax"/>
        </c:scaling>
        <c:axPos val="l"/>
        <c:majorGridlines/>
        <c:numFmt formatCode="0%" sourceLinked="1"/>
        <c:tickLblPos val="nextTo"/>
        <c:crossAx val="804625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Location</c:v>
                </c:pt>
                <c:pt idx="1">
                  <c:v>School ranking/reputation</c:v>
                </c:pt>
                <c:pt idx="2">
                  <c:v>Only one where I was accepted</c:v>
                </c:pt>
                <c:pt idx="3">
                  <c:v>Cost</c:v>
                </c:pt>
                <c:pt idx="4">
                  <c:v>Research Opportunities/Cirriculum</c:v>
                </c:pt>
                <c:pt idx="5">
                  <c:v>Financial aid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0.58000000000000007</c:v>
                </c:pt>
                <c:pt idx="1">
                  <c:v>0.33000000000000063</c:v>
                </c:pt>
                <c:pt idx="2">
                  <c:v>0.28000000000000008</c:v>
                </c:pt>
                <c:pt idx="3">
                  <c:v>0.24000000000000021</c:v>
                </c:pt>
                <c:pt idx="4">
                  <c:v>0.21000000000000021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Location</c:v>
                </c:pt>
                <c:pt idx="1">
                  <c:v>School ranking/reputation</c:v>
                </c:pt>
                <c:pt idx="2">
                  <c:v>Only one where I was accepted</c:v>
                </c:pt>
                <c:pt idx="3">
                  <c:v>Cost</c:v>
                </c:pt>
                <c:pt idx="4">
                  <c:v>Research Opportunities/Cirriculum</c:v>
                </c:pt>
                <c:pt idx="5">
                  <c:v>Financial aid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0.62000000000000099</c:v>
                </c:pt>
                <c:pt idx="1">
                  <c:v>0.34</c:v>
                </c:pt>
                <c:pt idx="2">
                  <c:v>0.2</c:v>
                </c:pt>
                <c:pt idx="3">
                  <c:v>0.29000000000000031</c:v>
                </c:pt>
                <c:pt idx="4">
                  <c:v>6.0000000000000032E-2</c:v>
                </c:pt>
                <c:pt idx="5">
                  <c:v>7.0000000000000021E-2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Location</c:v>
                </c:pt>
                <c:pt idx="1">
                  <c:v>School ranking/reputation</c:v>
                </c:pt>
                <c:pt idx="2">
                  <c:v>Only one where I was accepted</c:v>
                </c:pt>
                <c:pt idx="3">
                  <c:v>Cost</c:v>
                </c:pt>
                <c:pt idx="4">
                  <c:v>Research Opportunities/Cirriculum</c:v>
                </c:pt>
                <c:pt idx="5">
                  <c:v>Financial aid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0.58000000000000007</c:v>
                </c:pt>
                <c:pt idx="1">
                  <c:v>0.39000000000000057</c:v>
                </c:pt>
                <c:pt idx="2">
                  <c:v>0.19</c:v>
                </c:pt>
                <c:pt idx="3">
                  <c:v>0.24000000000000021</c:v>
                </c:pt>
                <c:pt idx="4">
                  <c:v>0.05</c:v>
                </c:pt>
                <c:pt idx="5">
                  <c:v>6.0000000000000032E-2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2007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Location</c:v>
                </c:pt>
                <c:pt idx="1">
                  <c:v>School ranking/reputation</c:v>
                </c:pt>
                <c:pt idx="2">
                  <c:v>Only one where I was accepted</c:v>
                </c:pt>
                <c:pt idx="3">
                  <c:v>Cost</c:v>
                </c:pt>
                <c:pt idx="4">
                  <c:v>Research Opportunities/Cirriculum</c:v>
                </c:pt>
                <c:pt idx="5">
                  <c:v>Financial aid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0.60000000000000064</c:v>
                </c:pt>
                <c:pt idx="1">
                  <c:v>0.4</c:v>
                </c:pt>
                <c:pt idx="2">
                  <c:v>0.19</c:v>
                </c:pt>
                <c:pt idx="3">
                  <c:v>0.27</c:v>
                </c:pt>
                <c:pt idx="4">
                  <c:v>4.0000000000000022E-2</c:v>
                </c:pt>
                <c:pt idx="5">
                  <c:v>7.0000000000000021E-2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Location</c:v>
                </c:pt>
                <c:pt idx="1">
                  <c:v>School ranking/reputation</c:v>
                </c:pt>
                <c:pt idx="2">
                  <c:v>Only one where I was accepted</c:v>
                </c:pt>
                <c:pt idx="3">
                  <c:v>Cost</c:v>
                </c:pt>
                <c:pt idx="4">
                  <c:v>Research Opportunities/Cirriculum</c:v>
                </c:pt>
                <c:pt idx="5">
                  <c:v>Financial aid</c:v>
                </c:pt>
              </c:strCache>
            </c:strRef>
          </c:cat>
          <c:val>
            <c:numRef>
              <c:f>Sheet1!$F$2:$F$7</c:f>
              <c:numCache>
                <c:formatCode>0%</c:formatCode>
                <c:ptCount val="6"/>
                <c:pt idx="0">
                  <c:v>0.60000000000000064</c:v>
                </c:pt>
                <c:pt idx="1">
                  <c:v>0.26</c:v>
                </c:pt>
                <c:pt idx="2">
                  <c:v>0.16</c:v>
                </c:pt>
                <c:pt idx="3">
                  <c:v>0.16</c:v>
                </c:pt>
                <c:pt idx="4">
                  <c:v>6.0000000000000032E-2</c:v>
                </c:pt>
                <c:pt idx="5">
                  <c:v>0.14000000000000001</c:v>
                </c:pt>
              </c:numCache>
            </c:numRef>
          </c:val>
        </c:ser>
        <c:axId val="79844864"/>
        <c:axId val="79846400"/>
      </c:barChart>
      <c:catAx>
        <c:axId val="79844864"/>
        <c:scaling>
          <c:orientation val="minMax"/>
        </c:scaling>
        <c:delete val="1"/>
        <c:axPos val="b"/>
        <c:tickLblPos val="none"/>
        <c:crossAx val="79846400"/>
        <c:crosses val="autoZero"/>
        <c:auto val="1"/>
        <c:lblAlgn val="ctr"/>
        <c:lblOffset val="100"/>
      </c:catAx>
      <c:valAx>
        <c:axId val="7984640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98448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6.723569093337034E-2"/>
          <c:y val="3.1328495576002632E-2"/>
          <c:w val="0.83532785375512275"/>
          <c:h val="0.8097591830730818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Being a good physician</c:v>
                </c:pt>
                <c:pt idx="1">
                  <c:v>Balancing work and personal life</c:v>
                </c:pt>
                <c:pt idx="2">
                  <c:v>Paying off student loans</c:v>
                </c:pt>
                <c:pt idx="3">
                  <c:v>Declining reimbusement</c:v>
                </c:pt>
                <c:pt idx="4">
                  <c:v>Handling admin hassles</c:v>
                </c:pt>
                <c:pt idx="5">
                  <c:v>Facing malpractice lawsuits</c:v>
                </c:pt>
                <c:pt idx="6">
                  <c:v>Staying current with new medical information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0.54</c:v>
                </c:pt>
                <c:pt idx="1">
                  <c:v>0.45</c:v>
                </c:pt>
                <c:pt idx="2">
                  <c:v>0.2900000000000002</c:v>
                </c:pt>
                <c:pt idx="3">
                  <c:v>0.17</c:v>
                </c:pt>
                <c:pt idx="4">
                  <c:v>0.15000000000000011</c:v>
                </c:pt>
                <c:pt idx="5">
                  <c:v>0.13</c:v>
                </c:pt>
                <c:pt idx="6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Being a good physician</c:v>
                </c:pt>
                <c:pt idx="1">
                  <c:v>Balancing work and personal life</c:v>
                </c:pt>
                <c:pt idx="2">
                  <c:v>Paying off student loans</c:v>
                </c:pt>
                <c:pt idx="3">
                  <c:v>Declining reimbusement</c:v>
                </c:pt>
                <c:pt idx="4">
                  <c:v>Handling admin hassles</c:v>
                </c:pt>
                <c:pt idx="5">
                  <c:v>Facing malpractice lawsuits</c:v>
                </c:pt>
                <c:pt idx="6">
                  <c:v>Staying current with new medical information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0.47000000000000008</c:v>
                </c:pt>
                <c:pt idx="1">
                  <c:v>0.52</c:v>
                </c:pt>
                <c:pt idx="2">
                  <c:v>0.27</c:v>
                </c:pt>
                <c:pt idx="3">
                  <c:v>0.16</c:v>
                </c:pt>
                <c:pt idx="4">
                  <c:v>0.15000000000000011</c:v>
                </c:pt>
                <c:pt idx="5">
                  <c:v>0.12000000000000002</c:v>
                </c:pt>
                <c:pt idx="6">
                  <c:v>0.12000000000000002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Being a good physician</c:v>
                </c:pt>
                <c:pt idx="1">
                  <c:v>Balancing work and personal life</c:v>
                </c:pt>
                <c:pt idx="2">
                  <c:v>Paying off student loans</c:v>
                </c:pt>
                <c:pt idx="3">
                  <c:v>Declining reimbusement</c:v>
                </c:pt>
                <c:pt idx="4">
                  <c:v>Handling admin hassles</c:v>
                </c:pt>
                <c:pt idx="5">
                  <c:v>Facing malpractice lawsuits</c:v>
                </c:pt>
                <c:pt idx="6">
                  <c:v>Staying current with new medical information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0.33000000000000035</c:v>
                </c:pt>
                <c:pt idx="1">
                  <c:v>0.5</c:v>
                </c:pt>
                <c:pt idx="2">
                  <c:v>0.2400000000000001</c:v>
                </c:pt>
                <c:pt idx="3">
                  <c:v>0.17</c:v>
                </c:pt>
                <c:pt idx="4">
                  <c:v>0.1</c:v>
                </c:pt>
                <c:pt idx="5">
                  <c:v>0.15000000000000011</c:v>
                </c:pt>
                <c:pt idx="6">
                  <c:v>0.1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2007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Being a good physician</c:v>
                </c:pt>
                <c:pt idx="1">
                  <c:v>Balancing work and personal life</c:v>
                </c:pt>
                <c:pt idx="2">
                  <c:v>Paying off student loans</c:v>
                </c:pt>
                <c:pt idx="3">
                  <c:v>Declining reimbusement</c:v>
                </c:pt>
                <c:pt idx="4">
                  <c:v>Handling admin hassles</c:v>
                </c:pt>
                <c:pt idx="5">
                  <c:v>Facing malpractice lawsuits</c:v>
                </c:pt>
                <c:pt idx="6">
                  <c:v>Staying current with new medical information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0.2900000000000002</c:v>
                </c:pt>
                <c:pt idx="1">
                  <c:v>0.53</c:v>
                </c:pt>
                <c:pt idx="2">
                  <c:v>0.17</c:v>
                </c:pt>
                <c:pt idx="3">
                  <c:v>0.15000000000000011</c:v>
                </c:pt>
                <c:pt idx="4">
                  <c:v>0.15000000000000011</c:v>
                </c:pt>
                <c:pt idx="5">
                  <c:v>1.0000000000000005E-2</c:v>
                </c:pt>
                <c:pt idx="6">
                  <c:v>1.0000000000000005E-2</c:v>
                </c:pt>
              </c:numCache>
            </c:numRef>
          </c:val>
        </c:ser>
        <c:axId val="80664064"/>
        <c:axId val="80665600"/>
      </c:barChart>
      <c:catAx>
        <c:axId val="80664064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80665600"/>
        <c:crosses val="autoZero"/>
        <c:auto val="1"/>
        <c:lblAlgn val="ctr"/>
        <c:lblOffset val="100"/>
      </c:catAx>
      <c:valAx>
        <c:axId val="8066560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06640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30780575125477816"/>
          <c:y val="4.0740740740740772E-2"/>
          <c:w val="0.65725272827738634"/>
          <c:h val="0.76014552347623265"/>
        </c:manualLayout>
      </c:layout>
      <c:barChart>
        <c:barDir val="bar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Very Satisfied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7.0000000000000021E-2</c:v>
                </c:pt>
                <c:pt idx="1">
                  <c:v>8.0000000000000043E-2</c:v>
                </c:pt>
                <c:pt idx="2">
                  <c:v>0.12000000000000002</c:v>
                </c:pt>
                <c:pt idx="3">
                  <c:v>0.16</c:v>
                </c:pt>
                <c:pt idx="4">
                  <c:v>0.2900000000000002</c:v>
                </c:pt>
                <c:pt idx="5">
                  <c:v>0.2900000000000002</c:v>
                </c:pt>
                <c:pt idx="6">
                  <c:v>0.4800000000000002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Satisfied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0.17</c:v>
                </c:pt>
                <c:pt idx="1">
                  <c:v>0.11</c:v>
                </c:pt>
                <c:pt idx="2">
                  <c:v>0.3500000000000002</c:v>
                </c:pt>
                <c:pt idx="3">
                  <c:v>0.39000000000000024</c:v>
                </c:pt>
                <c:pt idx="4">
                  <c:v>0.4100000000000002</c:v>
                </c:pt>
                <c:pt idx="5">
                  <c:v>0.46</c:v>
                </c:pt>
                <c:pt idx="6">
                  <c:v>0.3500000000000002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Neutral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0.19</c:v>
                </c:pt>
                <c:pt idx="1">
                  <c:v>0.16</c:v>
                </c:pt>
                <c:pt idx="2">
                  <c:v>0.28000000000000008</c:v>
                </c:pt>
                <c:pt idx="3">
                  <c:v>0.2400000000000001</c:v>
                </c:pt>
                <c:pt idx="4">
                  <c:v>0.22</c:v>
                </c:pt>
                <c:pt idx="5">
                  <c:v>0.16</c:v>
                </c:pt>
                <c:pt idx="6">
                  <c:v>9.0000000000000024E-2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Somewhat satisfied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Sheet1!$E$2:$E$8</c:f>
              <c:numCache>
                <c:formatCode>0%</c:formatCode>
                <c:ptCount val="7"/>
                <c:pt idx="0">
                  <c:v>0.34</c:v>
                </c:pt>
                <c:pt idx="1">
                  <c:v>0.34</c:v>
                </c:pt>
                <c:pt idx="2">
                  <c:v>0.12000000000000002</c:v>
                </c:pt>
                <c:pt idx="3">
                  <c:v>0.12000000000000002</c:v>
                </c:pt>
                <c:pt idx="4">
                  <c:v>4.0000000000000022E-2</c:v>
                </c:pt>
                <c:pt idx="5">
                  <c:v>4.0000000000000022E-2</c:v>
                </c:pt>
                <c:pt idx="6">
                  <c:v>4.0000000000000022E-2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Not satisfied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Sheet1!$F$2:$F$8</c:f>
              <c:numCache>
                <c:formatCode>0%</c:formatCode>
                <c:ptCount val="7"/>
                <c:pt idx="0">
                  <c:v>0.16</c:v>
                </c:pt>
                <c:pt idx="1">
                  <c:v>0.23</c:v>
                </c:pt>
                <c:pt idx="2">
                  <c:v>4.0000000000000022E-2</c:v>
                </c:pt>
                <c:pt idx="3">
                  <c:v>3.0000000000000002E-2</c:v>
                </c:pt>
                <c:pt idx="4">
                  <c:v>1.0000000000000005E-2</c:v>
                </c:pt>
                <c:pt idx="5">
                  <c:v>1.0000000000000005E-2</c:v>
                </c:pt>
                <c:pt idx="6">
                  <c:v>1.0000000000000005E-2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N/A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Interaction with hospital admins</c:v>
                </c:pt>
                <c:pt idx="1">
                  <c:v>Practice management/ownership</c:v>
                </c:pt>
                <c:pt idx="2">
                  <c:v>Prescribing safety</c:v>
                </c:pt>
                <c:pt idx="3">
                  <c:v>EHR utilization</c:v>
                </c:pt>
                <c:pt idx="4">
                  <c:v>Patient safety</c:v>
                </c:pt>
                <c:pt idx="5">
                  <c:v>Infection prevention/control </c:v>
                </c:pt>
                <c:pt idx="6">
                  <c:v>Bedside manner</c:v>
                </c:pt>
              </c:strCache>
            </c:strRef>
          </c:cat>
          <c:val>
            <c:numRef>
              <c:f>Sheet1!$G$2:$G$8</c:f>
              <c:numCache>
                <c:formatCode>0%</c:formatCode>
                <c:ptCount val="7"/>
                <c:pt idx="0">
                  <c:v>7.0000000000000021E-2</c:v>
                </c:pt>
                <c:pt idx="1">
                  <c:v>8.0000000000000043E-2</c:v>
                </c:pt>
                <c:pt idx="2">
                  <c:v>9.0000000000000024E-2</c:v>
                </c:pt>
                <c:pt idx="3">
                  <c:v>6.0000000000000032E-2</c:v>
                </c:pt>
                <c:pt idx="4">
                  <c:v>3.0000000000000002E-2</c:v>
                </c:pt>
                <c:pt idx="5">
                  <c:v>4.0000000000000022E-2</c:v>
                </c:pt>
                <c:pt idx="6">
                  <c:v>3.0000000000000002E-2</c:v>
                </c:pt>
              </c:numCache>
            </c:numRef>
          </c:val>
        </c:ser>
        <c:gapWidth val="75"/>
        <c:overlap val="100"/>
        <c:axId val="80892672"/>
        <c:axId val="80894208"/>
      </c:barChart>
      <c:catAx>
        <c:axId val="8089267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0894208"/>
        <c:crosses val="autoZero"/>
        <c:auto val="1"/>
        <c:lblAlgn val="ctr"/>
        <c:lblOffset val="100"/>
      </c:catAx>
      <c:valAx>
        <c:axId val="80894208"/>
        <c:scaling>
          <c:orientation val="minMax"/>
        </c:scaling>
        <c:axPos val="b"/>
        <c:majorGridlines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808926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4813959110374361"/>
          <c:y val="0.88654680664916885"/>
          <c:w val="0.72711263065801091"/>
          <c:h val="6.9008748906386724E-2"/>
        </c:manualLayout>
      </c:layout>
      <c:txPr>
        <a:bodyPr/>
        <a:lstStyle/>
        <a:p>
          <a:pPr>
            <a:defRPr sz="105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Mobile reference</c:v>
                </c:pt>
                <c:pt idx="1">
                  <c:v>Internet reference</c:v>
                </c:pt>
                <c:pt idx="2">
                  <c:v>Text book</c:v>
                </c:pt>
                <c:pt idx="3">
                  <c:v>Fellow medical student</c:v>
                </c:pt>
                <c:pt idx="4">
                  <c:v>Resident</c:v>
                </c:pt>
                <c:pt idx="5">
                  <c:v>Attending physician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0.34</c:v>
                </c:pt>
                <c:pt idx="1">
                  <c:v>0.33000000000000035</c:v>
                </c:pt>
                <c:pt idx="2">
                  <c:v>0.11</c:v>
                </c:pt>
                <c:pt idx="3">
                  <c:v>7.0000000000000021E-2</c:v>
                </c:pt>
                <c:pt idx="4">
                  <c:v>6.0000000000000032E-2</c:v>
                </c:pt>
                <c:pt idx="5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Mobile reference</c:v>
                </c:pt>
                <c:pt idx="1">
                  <c:v>Internet reference</c:v>
                </c:pt>
                <c:pt idx="2">
                  <c:v>Text book</c:v>
                </c:pt>
                <c:pt idx="3">
                  <c:v>Fellow medical student</c:v>
                </c:pt>
                <c:pt idx="4">
                  <c:v>Resident</c:v>
                </c:pt>
                <c:pt idx="5">
                  <c:v>Attending physician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0.19</c:v>
                </c:pt>
                <c:pt idx="1">
                  <c:v>0.52</c:v>
                </c:pt>
                <c:pt idx="2">
                  <c:v>0.05</c:v>
                </c:pt>
                <c:pt idx="3">
                  <c:v>7.0000000000000021E-2</c:v>
                </c:pt>
                <c:pt idx="4">
                  <c:v>0.1</c:v>
                </c:pt>
                <c:pt idx="5">
                  <c:v>4.0000000000000022E-2</c:v>
                </c:pt>
              </c:numCache>
            </c:numRef>
          </c:val>
        </c:ser>
        <c:axId val="81028608"/>
        <c:axId val="81030144"/>
      </c:barChart>
      <c:catAx>
        <c:axId val="81028608"/>
        <c:scaling>
          <c:orientation val="minMax"/>
        </c:scaling>
        <c:axPos val="b"/>
        <c:tickLblPos val="nextTo"/>
        <c:crossAx val="81030144"/>
        <c:crosses val="autoZero"/>
        <c:auto val="1"/>
        <c:lblAlgn val="ctr"/>
        <c:lblOffset val="100"/>
      </c:catAx>
      <c:valAx>
        <c:axId val="81030144"/>
        <c:scaling>
          <c:orientation val="minMax"/>
        </c:scaling>
        <c:axPos val="l"/>
        <c:majorGridlines/>
        <c:numFmt formatCode="0%" sourceLinked="1"/>
        <c:tickLblPos val="nextTo"/>
        <c:crossAx val="81028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599773986584997"/>
          <c:y val="0.31460664908679731"/>
          <c:w val="8.7829420627977065E-2"/>
          <c:h val="0.13267397771565162"/>
        </c:manualLayout>
      </c:layout>
    </c:legend>
    <c:plotVisOnly val="1"/>
  </c:chart>
  <c:txPr>
    <a:bodyPr/>
    <a:lstStyle/>
    <a:p>
      <a:pPr>
        <a:defRPr sz="14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4.2296033418357921E-2"/>
          <c:y val="3.2834773668999749E-2"/>
          <c:w val="0.92506728032235297"/>
          <c:h val="0.7852620735070711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  <c:dLblPos val="outEnd"/>
            <c:showVal val="1"/>
          </c:dLbls>
          <c:cat>
            <c:strRef>
              <c:f>Sheet1!$A$2:$A$7</c:f>
              <c:strCache>
                <c:ptCount val="6"/>
                <c:pt idx="0">
                  <c:v>iPhone/iPod touch/iPad</c:v>
                </c:pt>
                <c:pt idx="1">
                  <c:v>BlackBerry</c:v>
                </c:pt>
                <c:pt idx="2">
                  <c:v>Android</c:v>
                </c:pt>
                <c:pt idx="3">
                  <c:v>Win Mobile</c:v>
                </c:pt>
                <c:pt idx="4">
                  <c:v>Palm (OS and webOS)</c:v>
                </c:pt>
                <c:pt idx="5">
                  <c:v>None/Other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0.69000000000000039</c:v>
                </c:pt>
                <c:pt idx="1">
                  <c:v>0.14000000000000001</c:v>
                </c:pt>
                <c:pt idx="2">
                  <c:v>0.11</c:v>
                </c:pt>
                <c:pt idx="3">
                  <c:v>6.0000000000000032E-2</c:v>
                </c:pt>
                <c:pt idx="4">
                  <c:v>6.0000000000000032E-2</c:v>
                </c:pt>
                <c:pt idx="5">
                  <c:v>4.0000000000000022E-2</c:v>
                </c:pt>
              </c:numCache>
            </c:numRef>
          </c:val>
        </c:ser>
        <c:dLbls>
          <c:showVal val="1"/>
        </c:dLbls>
        <c:axId val="81104896"/>
        <c:axId val="81106432"/>
      </c:barChart>
      <c:catAx>
        <c:axId val="8110489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81106432"/>
        <c:crosses val="autoZero"/>
        <c:auto val="1"/>
        <c:lblAlgn val="ctr"/>
        <c:lblOffset val="100"/>
      </c:catAx>
      <c:valAx>
        <c:axId val="81106432"/>
        <c:scaling>
          <c:orientation val="minMax"/>
        </c:scaling>
        <c:delete val="1"/>
        <c:axPos val="l"/>
        <c:numFmt formatCode="0%" sourceLinked="1"/>
        <c:tickLblPos val="none"/>
        <c:crossAx val="811048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delete val="1"/>
            </c:dLbl>
            <c:dLbl>
              <c:idx val="1"/>
              <c:layout>
                <c:manualLayout>
                  <c:x val="9.0450860309128064E-2"/>
                  <c:y val="-0.19151639344262347"/>
                </c:manualLayout>
              </c:layout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2"/>
              <c:delete val="1"/>
            </c:dLbl>
            <c:dLbl>
              <c:idx val="3"/>
              <c:layout>
                <c:manualLayout>
                  <c:x val="8.7037037037037042E-4"/>
                  <c:y val="-4.2149864463663346E-2"/>
                </c:manualLayout>
              </c:layout>
              <c:showCatName val="1"/>
              <c:showPercent val="1"/>
            </c:dLbl>
            <c:dLbl>
              <c:idx val="4"/>
              <c:spPr/>
              <c:txPr>
                <a:bodyPr/>
                <a:lstStyle/>
                <a:p>
                  <a:pPr>
                    <a:defRPr sz="105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iPhone/iPod touch/ iPad</c:v>
                </c:pt>
                <c:pt idx="1">
                  <c:v>Android</c:v>
                </c:pt>
                <c:pt idx="2">
                  <c:v>BlackBerry</c:v>
                </c:pt>
                <c:pt idx="3">
                  <c:v>Win Mobile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0.64000000000000112</c:v>
                </c:pt>
                <c:pt idx="1">
                  <c:v>0.24000000000000021</c:v>
                </c:pt>
                <c:pt idx="2">
                  <c:v>4.0000000000000022E-2</c:v>
                </c:pt>
                <c:pt idx="3">
                  <c:v>1.0000000000000005E-2</c:v>
                </c:pt>
                <c:pt idx="4">
                  <c:v>7.0000000000000021E-2</c:v>
                </c:pt>
              </c:numCache>
            </c:numRef>
          </c:val>
        </c:ser>
        <c:dLbls>
          <c:showCatName val="1"/>
          <c:showPercent val="1"/>
        </c:dLbls>
        <c:firstSliceAng val="28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4.7713049540682423E-2"/>
                  <c:y val="0.20689655172413793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19611968914041994"/>
                  <c:y val="-0.11111213684496335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6.7311761811023732E-2"/>
                  <c:y val="-0.20631034482758631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0.20089505116208303"/>
                  <c:y val="-0.11661130994989262"/>
                </c:manualLayout>
              </c:layout>
              <c:showCatName val="1"/>
              <c:showPercent val="1"/>
            </c:dLbl>
            <c:dLbl>
              <c:idx val="4"/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&gt;3 times/day</c:v>
                </c:pt>
                <c:pt idx="1">
                  <c:v>2-3 times/day</c:v>
                </c:pt>
                <c:pt idx="2">
                  <c:v>Once a day</c:v>
                </c:pt>
                <c:pt idx="3">
                  <c:v>Several times/ week</c:v>
                </c:pt>
                <c:pt idx="4">
                  <c:v>Weekly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0.3500000000000002</c:v>
                </c:pt>
                <c:pt idx="1">
                  <c:v>0.25</c:v>
                </c:pt>
                <c:pt idx="2">
                  <c:v>0.1800000000000001</c:v>
                </c:pt>
                <c:pt idx="3">
                  <c:v>0.12000000000000002</c:v>
                </c:pt>
                <c:pt idx="4">
                  <c:v>0.1</c:v>
                </c:pt>
              </c:numCache>
            </c:numRef>
          </c:val>
        </c:ser>
        <c:dLbls>
          <c:showCatName val="1"/>
          <c:showPercent val="1"/>
        </c:dLbls>
        <c:firstSliceAng val="302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0.37778</cdr:x>
      <cdr:y>0.27049</cdr:y>
    </cdr:from>
    <cdr:to>
      <cdr:x>0.75556</cdr:x>
      <cdr:y>0.46417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5400" y="838200"/>
          <a:ext cx="1295400" cy="6001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100" dirty="0" smtClean="0">
              <a:solidFill>
                <a:schemeClr val="bg1"/>
              </a:solidFill>
              <a:latin typeface="+mj-lt"/>
            </a:rPr>
            <a:t>iPhone/iPod touch/</a:t>
          </a:r>
          <a:r>
            <a:rPr lang="en-US" sz="1100" dirty="0" err="1" smtClean="0">
              <a:solidFill>
                <a:schemeClr val="bg1"/>
              </a:solidFill>
              <a:latin typeface="+mj-lt"/>
            </a:rPr>
            <a:t>iPad</a:t>
          </a:r>
          <a:endParaRPr lang="en-US" sz="1100" dirty="0" smtClean="0">
            <a:solidFill>
              <a:schemeClr val="bg1"/>
            </a:solidFill>
            <a:latin typeface="+mj-lt"/>
          </a:endParaRPr>
        </a:p>
        <a:p xmlns:a="http://schemas.openxmlformats.org/drawingml/2006/main">
          <a:pPr algn="ctr"/>
          <a:r>
            <a:rPr lang="en-US" dirty="0" smtClean="0">
              <a:solidFill>
                <a:schemeClr val="bg1"/>
              </a:solidFill>
              <a:latin typeface="+mj-lt"/>
            </a:rPr>
            <a:t>64%</a:t>
          </a:r>
          <a:endParaRPr lang="en-US" sz="1100" dirty="0" smtClean="0">
            <a:solidFill>
              <a:schemeClr val="bg1"/>
            </a:solidFill>
            <a:latin typeface="+mj-lt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4733A0B-E288-46E0-8295-24B8B04D646F}" type="datetimeFigureOut">
              <a:rPr lang="en-US"/>
              <a:pPr>
                <a:defRPr/>
              </a:pPr>
              <a:t>10/27/2010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38E972-B6F3-46D9-9A95-6D2803B32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38E972-B6F3-46D9-9A95-6D2803B329C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_slide.jpg                                                000AA4DEMacintosh HD                   C3E2E026: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8576"/>
            <a:ext cx="9182100" cy="688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6200" y="1865377"/>
            <a:ext cx="4876800" cy="205740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 smtClean="0"/>
              <a:t>Cover Slide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6200" y="4789967"/>
            <a:ext cx="4876800" cy="467833"/>
          </a:xfrm>
        </p:spPr>
        <p:txBody>
          <a:bodyPr/>
          <a:lstStyle>
            <a:lvl1pPr marL="0" indent="0" algn="l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lang="en-US" sz="1800">
                <a:latin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Verdana" pitchFamily="34" charset="0"/>
                <a:ea typeface="+mj-ea"/>
                <a:cs typeface="+mj-cs"/>
              </a:rPr>
              <a:t>Epocrates Employee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rot="16200000" flipH="1">
            <a:off x="3227388" y="2921000"/>
            <a:ext cx="9906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 userDrawn="1"/>
        </p:nvSpPr>
        <p:spPr>
          <a:xfrm>
            <a:off x="3886200" y="5105400"/>
            <a:ext cx="4495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 lang="en-US" sz="1800">
                <a:latin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3886200" y="5638800"/>
            <a:ext cx="4876800" cy="304800"/>
          </a:xfrm>
        </p:spPr>
        <p:txBody>
          <a:bodyPr/>
          <a:lstStyle>
            <a:lvl2pPr>
              <a:buNone/>
              <a:defRPr/>
            </a:lvl2pPr>
          </a:lstStyle>
          <a:p>
            <a:pPr lvl="1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3886200" y="5306568"/>
            <a:ext cx="4876800" cy="304800"/>
          </a:xfrm>
        </p:spPr>
        <p:txBody>
          <a:bodyPr/>
          <a:lstStyle>
            <a:lvl2pPr>
              <a:buNone/>
              <a:defRPr/>
            </a:lvl2pPr>
          </a:lstStyle>
          <a:p>
            <a:pPr lvl="1"/>
            <a:r>
              <a:rPr lang="en-US" dirty="0" smtClean="0"/>
              <a:t>Department name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ide_master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962400" y="1905000"/>
            <a:ext cx="4876800" cy="1981199"/>
          </a:xfrm>
        </p:spPr>
        <p:txBody>
          <a:bodyPr>
            <a:normAutofit/>
          </a:bodyPr>
          <a:lstStyle>
            <a:lvl1pPr algn="r">
              <a:defRPr sz="2600"/>
            </a:lvl1pPr>
          </a:lstStyle>
          <a:p>
            <a:r>
              <a:rPr lang="en-US" dirty="0" smtClean="0"/>
              <a:t>Divider Slide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38138" y="179388"/>
            <a:ext cx="6900862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ts val="2160"/>
              </a:lnSpc>
              <a:defRPr/>
            </a:lvl1pPr>
            <a:lvl2pPr>
              <a:lnSpc>
                <a:spcPts val="2160"/>
              </a:lnSpc>
              <a:buFont typeface="Arial" pitchFamily="34" charset="0"/>
              <a:buChar char="•"/>
              <a:tabLst>
                <a:tab pos="117475" algn="l"/>
              </a:tabLst>
              <a:defRPr sz="1400"/>
            </a:lvl2pPr>
            <a:lvl3pPr>
              <a:lnSpc>
                <a:spcPts val="2160"/>
              </a:lnSpc>
              <a:buFont typeface="Verdana" pitchFamily="34" charset="0"/>
              <a:buChar char="―"/>
              <a:tabLst>
                <a:tab pos="627063" algn="l"/>
              </a:tabLst>
              <a:defRPr sz="1400"/>
            </a:lvl3pPr>
            <a:lvl4pPr>
              <a:lnSpc>
                <a:spcPts val="2160"/>
              </a:lnSpc>
              <a:buFont typeface="Verdana" pitchFamily="34" charset="0"/>
              <a:buChar char="—"/>
              <a:tabLst>
                <a:tab pos="1254125" algn="l"/>
              </a:tabLst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 -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38138" y="179388"/>
            <a:ext cx="6900862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Verdana" pitchFamily="34" charset="0"/>
              <a:buChar char="―"/>
              <a:defRPr sz="1400"/>
            </a:lvl3pPr>
            <a:lvl4pPr>
              <a:buFont typeface="Verdana" pitchFamily="34" charset="0"/>
              <a:buChar char="—"/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 +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38138" y="179388"/>
            <a:ext cx="6900862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3810000" y="1752601"/>
            <a:ext cx="4724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2pPr>
              <a:buFont typeface="Arial" pitchFamily="34" charset="0"/>
              <a:buChar char="•"/>
              <a:defRPr sz="1400"/>
            </a:lvl2pPr>
            <a:lvl3pPr>
              <a:buFont typeface="Verdana" pitchFamily="34" charset="0"/>
              <a:buChar char="―"/>
              <a:defRPr sz="1400"/>
            </a:lvl3pPr>
            <a:lvl4pPr>
              <a:buFont typeface="Verdana" pitchFamily="34" charset="0"/>
              <a:buChar char="—"/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5" name="Picture 4" descr="iphone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8200" y="1447800"/>
            <a:ext cx="2433802" cy="495300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4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200" y="2188534"/>
            <a:ext cx="8229600" cy="3983666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838200" y="3962400"/>
            <a:ext cx="7620000" cy="19812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29600" cy="22098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86200"/>
            <a:ext cx="8229600" cy="2239963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ide_masters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5" name="Title Placeholder 1"/>
          <p:cNvSpPr>
            <a:spLocks noGrp="1"/>
          </p:cNvSpPr>
          <p:nvPr>
            <p:ph type="title"/>
          </p:nvPr>
        </p:nvSpPr>
        <p:spPr bwMode="auto">
          <a:xfrm>
            <a:off x="338138" y="179388"/>
            <a:ext cx="8229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650" y="6477000"/>
            <a:ext cx="48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700">
                <a:solidFill>
                  <a:schemeClr val="bg1">
                    <a:lumMod val="6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CONFIDENTIAL AND PROPRIETARY © Epocrates, Inc. All rights reserved.</a:t>
            </a:r>
            <a:br>
              <a:rPr lang="en-US" dirty="0"/>
            </a:br>
            <a:r>
              <a:rPr lang="en-US" dirty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1500" y="6451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SLIDE </a:t>
            </a:r>
            <a:fld id="{2DBD770C-E61E-4EF8-9B79-03E17E0437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5" r:id="rId3"/>
    <p:sldLayoutId id="2147483674" r:id="rId4"/>
    <p:sldLayoutId id="2147483673" r:id="rId5"/>
    <p:sldLayoutId id="2147483670" r:id="rId6"/>
    <p:sldLayoutId id="2147483671" r:id="rId7"/>
    <p:sldLayoutId id="2147483672" r:id="rId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kern="1200">
          <a:solidFill>
            <a:srgbClr val="8EB4E3"/>
          </a:solidFill>
          <a:latin typeface="Verdana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8EB4E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0" indent="117475" algn="l" defTabSz="352425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accent5">
              <a:lumMod val="75000"/>
            </a:schemeClr>
          </a:solidFill>
          <a:latin typeface="Verdana" pitchFamily="34" charset="0"/>
          <a:ea typeface="+mn-ea"/>
          <a:cs typeface="+mn-cs"/>
        </a:defRPr>
      </a:lvl2pPr>
      <a:lvl3pPr marL="404813" indent="222250" algn="l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SzPct val="90000"/>
        <a:buFont typeface="Verdana" pitchFamily="34" charset="0"/>
        <a:buChar char="—"/>
        <a:defRPr sz="1400" kern="1200">
          <a:solidFill>
            <a:schemeClr val="accent5">
              <a:lumMod val="75000"/>
            </a:schemeClr>
          </a:solidFill>
          <a:latin typeface="Verdana" pitchFamily="34" charset="0"/>
          <a:ea typeface="+mn-ea"/>
          <a:cs typeface="+mn-cs"/>
        </a:defRPr>
      </a:lvl3pPr>
      <a:lvl4pPr marL="1031875" indent="223838" algn="l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SzPct val="90000"/>
        <a:buFont typeface="Verdana" pitchFamily="34" charset="0"/>
        <a:buChar char="―"/>
        <a:defRPr sz="1400" kern="1200">
          <a:solidFill>
            <a:schemeClr val="accent5">
              <a:lumMod val="75000"/>
            </a:schemeClr>
          </a:solidFill>
          <a:latin typeface="Verdana" pitchFamily="34" charset="0"/>
          <a:ea typeface="+mn-ea"/>
          <a:cs typeface="+mn-cs"/>
        </a:defRPr>
      </a:lvl4pPr>
      <a:lvl5pPr marL="1781175" indent="-228600" algn="l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SzPct val="90000"/>
        <a:buFont typeface="Verdana" pitchFamily="34" charset="0"/>
        <a:buChar char="―"/>
        <a:defRPr sz="1400" kern="1200">
          <a:solidFill>
            <a:schemeClr val="accent5">
              <a:lumMod val="75000"/>
            </a:schemeClr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cover_slide.jpg                                                000AA4DEMacintosh HD                   C3E2E026: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927475" y="1905000"/>
            <a:ext cx="4648200" cy="1981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Future Physicians of America </a:t>
            </a:r>
            <a:b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</a:t>
            </a:r>
            <a:r>
              <a:rPr lang="en-US" sz="2000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Annual Survey</a:t>
            </a: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87800" y="4648200"/>
            <a:ext cx="39624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latin typeface="Verdana" pitchFamily="34" charset="0"/>
                <a:ea typeface="+mj-ea"/>
                <a:cs typeface="+mj-cs"/>
              </a:rPr>
              <a:t>September 2010</a:t>
            </a:r>
            <a:endParaRPr lang="en-US" sz="1400" dirty="0">
              <a:latin typeface="Verdana" pitchFamily="34" charset="0"/>
              <a:ea typeface="+mj-ea"/>
              <a:cs typeface="+mj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3227388" y="2921000"/>
            <a:ext cx="9906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38" y="179388"/>
            <a:ext cx="7434262" cy="639762"/>
          </a:xfrm>
        </p:spPr>
        <p:txBody>
          <a:bodyPr/>
          <a:lstStyle/>
          <a:p>
            <a:r>
              <a:rPr lang="en-US" dirty="0" smtClean="0"/>
              <a:t>~80% of medical students use Epocrates daily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1828800" y="1828800"/>
          <a:ext cx="5257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828800" y="1447800"/>
            <a:ext cx="563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How often do you use Epocrates software?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EHR availability is a priority for students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45720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0" y="2819400"/>
            <a:ext cx="3581400" cy="17526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dirty="0" smtClean="0">
                <a:latin typeface="Verdana" pitchFamily="34" charset="0"/>
              </a:rPr>
              <a:t>94% believe it is “Very Important” (70%)/“Important” (24%) to have an EHR at the place they choose to practice. </a:t>
            </a:r>
          </a:p>
          <a:p>
            <a:pPr marR="0" lvl="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dirty="0" smtClean="0">
                <a:latin typeface="Verdana" pitchFamily="34" charset="0"/>
              </a:rPr>
              <a:t>(This is up from 90% in 2009.)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143000"/>
            <a:ext cx="426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What do you think will contribute most to wide-spread EHR adoption?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 see </a:t>
            </a:r>
            <a:r>
              <a:rPr lang="en-US" dirty="0" err="1" smtClean="0"/>
              <a:t>attendings</a:t>
            </a:r>
            <a:r>
              <a:rPr lang="en-US" dirty="0" smtClean="0"/>
              <a:t> adopting technology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2286000"/>
          <a:ext cx="37338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28600" y="1295400"/>
            <a:ext cx="411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Do you feel attending physicians are resistant to medical technology?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0" y="2438400"/>
          <a:ext cx="4038600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% practice safe</a:t>
                      </a:r>
                      <a:r>
                        <a:rPr lang="en-US" sz="1600" baseline="0" dirty="0" smtClean="0"/>
                        <a:t> hygiene</a:t>
                      </a:r>
                      <a:endParaRPr lang="en-US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% respondent</a:t>
                      </a:r>
                      <a:r>
                        <a:rPr lang="en-US" sz="1600" baseline="0" dirty="0" smtClean="0"/>
                        <a:t>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0-25%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26-50%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51-75%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45%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76-100%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32%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343400" y="1295400"/>
            <a:ext cx="449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What % of fellow students and physicians do you feel practice safe hygiene in a medical setting?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953000" y="4953000"/>
            <a:ext cx="3352800" cy="12954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dirty="0" smtClean="0">
                <a:latin typeface="Verdana" pitchFamily="34" charset="0"/>
              </a:rPr>
              <a:t>76% believe there should be a restriction on the number of hours residents are allowed to work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Attending physicians influence students </a:t>
            </a:r>
            <a:br>
              <a:rPr lang="en-US" dirty="0" smtClean="0"/>
            </a:br>
            <a:r>
              <a:rPr lang="en-US" dirty="0" smtClean="0"/>
              <a:t>opinion of </a:t>
            </a:r>
            <a:r>
              <a:rPr lang="en-US" dirty="0" err="1" smtClean="0"/>
              <a:t>pharma</a:t>
            </a:r>
            <a:r>
              <a:rPr lang="en-US" dirty="0" smtClean="0"/>
              <a:t> reps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152400" y="1371600"/>
          <a:ext cx="42672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4419601" y="1905000"/>
          <a:ext cx="4495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1219200"/>
            <a:ext cx="3581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57200" y="1143000"/>
            <a:ext cx="426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Rate the credibility of the following channels: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419600" y="1143000"/>
            <a:ext cx="426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What factors primarily contribute to your opinion of </a:t>
            </a:r>
            <a:r>
              <a:rPr lang="en-US" sz="1600" dirty="0" err="1" smtClean="0">
                <a:latin typeface="Verdana" pitchFamily="34" charset="0"/>
              </a:rPr>
              <a:t>pharma</a:t>
            </a:r>
            <a:r>
              <a:rPr lang="en-US" sz="1600" dirty="0" smtClean="0">
                <a:latin typeface="Verdana" pitchFamily="34" charset="0"/>
              </a:rPr>
              <a:t>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0" y="5943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*Respondents allowed to choose more than 1 influence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38" y="179388"/>
            <a:ext cx="7967662" cy="639762"/>
          </a:xfrm>
        </p:spPr>
        <p:txBody>
          <a:bodyPr/>
          <a:lstStyle/>
          <a:p>
            <a:r>
              <a:rPr lang="en-US" i="1" dirty="0" smtClean="0"/>
              <a:t>House </a:t>
            </a:r>
            <a:r>
              <a:rPr lang="en-US" dirty="0" smtClean="0"/>
              <a:t>and </a:t>
            </a:r>
            <a:r>
              <a:rPr lang="en-US" i="1" dirty="0" smtClean="0"/>
              <a:t>Scrubs</a:t>
            </a:r>
            <a:r>
              <a:rPr lang="en-US" dirty="0" smtClean="0"/>
              <a:t> popular TV shows among students</a:t>
            </a:r>
            <a:endParaRPr lang="en-US" i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CONFIDENTIAL AND PROPRIETARY © Epocrates, Inc. All rights reserved.</a:t>
            </a:r>
            <a:br>
              <a:rPr lang="en-US" dirty="0" smtClean="0"/>
            </a:br>
            <a:r>
              <a:rPr lang="en-US" dirty="0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Which of the following medical TV shows do you watch?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617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*Respondents allowed to choose more than 1 show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respondents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Survey included 710 medical students who use Epocrates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Year in medical school</a:t>
            </a:r>
          </a:p>
          <a:p>
            <a:pPr>
              <a:buFontTx/>
              <a:buChar char="-"/>
            </a:pP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year: 46%</a:t>
            </a:r>
          </a:p>
          <a:p>
            <a:pPr>
              <a:buFontTx/>
              <a:buChar char="-"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year: 34%</a:t>
            </a:r>
          </a:p>
          <a:p>
            <a:pPr>
              <a:buFontTx/>
              <a:buChar char="-"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year: 15%</a:t>
            </a:r>
          </a:p>
          <a:p>
            <a:pPr>
              <a:buFontTx/>
              <a:buChar char="-"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year: 5%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Survey completed in August of 2010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Students randomly selected to participate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38" y="179388"/>
            <a:ext cx="7815262" cy="639762"/>
          </a:xfrm>
        </p:spPr>
        <p:txBody>
          <a:bodyPr/>
          <a:lstStyle/>
          <a:p>
            <a:r>
              <a:rPr lang="en-US" dirty="0" smtClean="0"/>
              <a:t>&gt;60% knew they wanted to be a doctor pre-college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4800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954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When did </a:t>
            </a:r>
            <a:r>
              <a:rPr lang="en-US" smtClean="0">
                <a:latin typeface="Verdana" pitchFamily="34" charset="0"/>
              </a:rPr>
              <a:t>you </a:t>
            </a:r>
            <a:r>
              <a:rPr lang="en-US" smtClean="0">
                <a:latin typeface="Verdana" pitchFamily="34" charset="0"/>
              </a:rPr>
              <a:t>know </a:t>
            </a:r>
            <a:r>
              <a:rPr lang="en-US" dirty="0" smtClean="0">
                <a:latin typeface="Verdana" pitchFamily="34" charset="0"/>
              </a:rPr>
              <a:t>you wanted to enter medical school?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648200" y="12954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Currently, what is your career goal?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800600" y="2362200"/>
            <a:ext cx="4038600" cy="26670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noProof="0" dirty="0" smtClean="0">
                <a:latin typeface="Verdana" pitchFamily="34" charset="0"/>
              </a:rPr>
              <a:t>Join a group practice – 32%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Be employed</a:t>
            </a:r>
            <a:r>
              <a:rPr kumimoji="0" lang="en-US" sz="16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by a hospital – 31%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noProof="0" dirty="0" smtClean="0">
                <a:latin typeface="Verdana" pitchFamily="34" charset="0"/>
              </a:rPr>
              <a:t>Work in academia – 16%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Open a partnership practice – 9%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noProof="0" dirty="0" smtClean="0">
                <a:latin typeface="Verdana" pitchFamily="34" charset="0"/>
              </a:rPr>
              <a:t>Own a solo practice – 6%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Practice part-time – 2%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baseline="0" noProof="0" dirty="0" smtClean="0">
                <a:latin typeface="Verdana" pitchFamily="34" charset="0"/>
              </a:rPr>
              <a:t>Industry consultant</a:t>
            </a:r>
            <a:r>
              <a:rPr lang="en-US" sz="1600" noProof="0" dirty="0" smtClean="0">
                <a:latin typeface="Verdana" pitchFamily="34" charset="0"/>
              </a:rPr>
              <a:t> – 1%</a:t>
            </a:r>
          </a:p>
          <a:p>
            <a:pPr marL="342900" marR="0" lvl="0" indent="-34290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Other – 3%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38" y="179388"/>
            <a:ext cx="7281862" cy="639762"/>
          </a:xfrm>
        </p:spPr>
        <p:txBody>
          <a:bodyPr/>
          <a:lstStyle/>
          <a:p>
            <a:r>
              <a:rPr lang="en-US" dirty="0" smtClean="0"/>
              <a:t>Internal medicine gained most popularity in 2010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What specialty do you plan to pursue?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6261556"/>
            <a:ext cx="1600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*only top 6 are charted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years running – location, location, location!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676400"/>
          <a:ext cx="86868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CONFIDENTIAL AND PROPRIETARY © Epocrates, Inc. All rights reserved.</a:t>
            </a:r>
            <a:br>
              <a:rPr lang="en-US" dirty="0" smtClean="0"/>
            </a:br>
            <a:r>
              <a:rPr lang="en-US" dirty="0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5819001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Location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58629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School ranking/ reputation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5791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Only one where I was accepted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5819001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Cost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5830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Research opportunities/ curriculum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81800" y="5819001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j-lt"/>
              </a:rPr>
              <a:t>Financial aid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>
                <a:latin typeface="Verdana" pitchFamily="34" charset="0"/>
              </a:rPr>
              <a:t>What were the primary reasons for selecting your medical school?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 are increasingly concerned about being a “good physician”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868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1430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What are your greatest concerns about becoming a practicing physician?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 generally have a positive opinion of school and training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228600" y="1524000"/>
          <a:ext cx="8686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1371600" y="9906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Please rate your satisfaction with the amount of training you have received in the following areas: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276600" y="4953000"/>
            <a:ext cx="3428999" cy="14478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400" u="sng" noProof="0" dirty="0" smtClean="0">
                <a:latin typeface="Verdana" pitchFamily="34" charset="0"/>
              </a:rPr>
              <a:t>Overall Grade for Med School</a:t>
            </a:r>
            <a:endParaRPr lang="en-US" sz="1400" u="sng" dirty="0">
              <a:latin typeface="Verdana" pitchFamily="34" charset="0"/>
            </a:endParaRPr>
          </a:p>
          <a:p>
            <a:pPr marL="1257300" lvl="2" indent="-342900">
              <a:spcBef>
                <a:spcPct val="20000"/>
              </a:spcBef>
              <a:buAutoNum type="alphaUcParenBoth"/>
              <a:defRPr/>
            </a:pPr>
            <a:r>
              <a:rPr lang="en-US" sz="1200" noProof="0" dirty="0" smtClean="0">
                <a:solidFill>
                  <a:schemeClr val="accent2"/>
                </a:solidFill>
                <a:latin typeface="Verdana" pitchFamily="34" charset="0"/>
              </a:rPr>
              <a:t>Excellent </a:t>
            </a:r>
          </a:p>
          <a:p>
            <a:pPr marL="1257300" lvl="2" indent="-342900">
              <a:spcBef>
                <a:spcPct val="20000"/>
              </a:spcBef>
              <a:buAutoNum type="alphaUcParenBoth"/>
              <a:defRPr/>
            </a:pPr>
            <a:r>
              <a:rPr lang="en-US" sz="1200" dirty="0" smtClean="0">
                <a:solidFill>
                  <a:schemeClr val="accent6"/>
                </a:solidFill>
                <a:latin typeface="Verdana" pitchFamily="34" charset="0"/>
              </a:rPr>
              <a:t> Good </a:t>
            </a:r>
          </a:p>
          <a:p>
            <a:pPr marL="1257300" lvl="2" indent="-342900">
              <a:spcBef>
                <a:spcPct val="20000"/>
              </a:spcBef>
              <a:buAutoNum type="alphaUcParenBoth"/>
              <a:defRPr/>
            </a:pPr>
            <a:r>
              <a:rPr lang="en-US" sz="1200" noProof="0" dirty="0" smtClean="0">
                <a:solidFill>
                  <a:schemeClr val="accent2"/>
                </a:solidFill>
                <a:latin typeface="Verdana" pitchFamily="34" charset="0"/>
              </a:rPr>
              <a:t> Average</a:t>
            </a:r>
          </a:p>
          <a:p>
            <a:pPr marL="1257300" lvl="2" indent="-342900">
              <a:spcBef>
                <a:spcPct val="20000"/>
              </a:spcBef>
              <a:buAutoNum type="alphaUcParenBoth"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 Below Average  </a:t>
            </a:r>
          </a:p>
          <a:p>
            <a:pPr marL="1257300" lvl="2" indent="-342900">
              <a:spcBef>
                <a:spcPct val="20000"/>
              </a:spcBef>
              <a:buAutoNum type="alphaUcParenBoth"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 Failing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3657600" y="4953000"/>
            <a:ext cx="685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1400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30%</a:t>
            </a: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200" dirty="0" smtClean="0">
                <a:solidFill>
                  <a:schemeClr val="accent6"/>
                </a:solidFill>
                <a:latin typeface="Verdana" pitchFamily="34" charset="0"/>
              </a:rPr>
              <a:t>49%</a:t>
            </a: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17%</a:t>
            </a: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4%</a:t>
            </a: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200" dirty="0" smtClean="0">
                <a:solidFill>
                  <a:schemeClr val="accent2"/>
                </a:solidFill>
                <a:latin typeface="Verdana" pitchFamily="34" charset="0"/>
              </a:rPr>
              <a:t>0%</a:t>
            </a:r>
          </a:p>
          <a:p>
            <a:pPr marR="0" lvl="0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1200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reference usage accelerated to primary clinical information source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0" y="2362200"/>
            <a:ext cx="1066800" cy="3733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1143000"/>
            <a:ext cx="723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When you need information to help you solve a clinical question, where is the first place you are most likely to turn?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0" y="6138446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*Answers below 5% are not charted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38" y="179388"/>
            <a:ext cx="7129462" cy="639762"/>
          </a:xfrm>
        </p:spPr>
        <p:txBody>
          <a:bodyPr/>
          <a:lstStyle/>
          <a:p>
            <a:r>
              <a:rPr lang="en-US" dirty="0" smtClean="0"/>
              <a:t>Majority of students own or plan to own an Apple® mobile device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51054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AND PROPRIETARY © Epocrates, Inc. All rights reserved.</a:t>
            </a:r>
            <a:br>
              <a:rPr lang="en-US" smtClean="0"/>
            </a:br>
            <a:r>
              <a:rPr lang="en-US" smtClean="0"/>
              <a:t>To learn more about Epocrates, please visit us at www.epocrates.com </a:t>
            </a: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2DBD770C-E61E-4EF8-9B79-03E17E0437D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295400" y="1524000"/>
            <a:ext cx="350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What type of mobile device do you use?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867400" y="1143000"/>
            <a:ext cx="2743200" cy="914400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dirty="0" smtClean="0">
                <a:latin typeface="Verdana" pitchFamily="34" charset="0"/>
              </a:rPr>
              <a:t>42% of students plan to purchase a new device within the next year.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5715000" y="2590800"/>
          <a:ext cx="3429000" cy="30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/>
          <p:cNvSpPr txBox="1"/>
          <p:nvPr/>
        </p:nvSpPr>
        <p:spPr>
          <a:xfrm>
            <a:off x="5562600" y="4648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solidFill>
                  <a:schemeClr val="tx1"/>
                </a:solidFill>
                <a:latin typeface="Verdana"/>
              </a:rPr>
              <a:t>BlackBerry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4%</a:t>
            </a:r>
            <a:endParaRPr lang="en-US" sz="1100" dirty="0" smtClean="0">
              <a:solidFill>
                <a:schemeClr val="tx1"/>
              </a:solidFill>
              <a:latin typeface="Verdana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562600" y="2286000"/>
            <a:ext cx="350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ts val="216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1600" dirty="0" smtClean="0">
                <a:latin typeface="Verdana" pitchFamily="34" charset="0"/>
              </a:rPr>
              <a:t>What device do you plan to purchase?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24800" y="5257800"/>
            <a:ext cx="16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n= 305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617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*Respondents allowed to choose more than 1 device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pocrates_Template_2010">
  <a:themeElements>
    <a:clrScheme name="Epocrates">
      <a:dk1>
        <a:srgbClr val="151515"/>
      </a:dk1>
      <a:lt1>
        <a:sysClr val="window" lastClr="FFFFFF"/>
      </a:lt1>
      <a:dk2>
        <a:srgbClr val="FFFFFF"/>
      </a:dk2>
      <a:lt2>
        <a:srgbClr val="FFFFFF"/>
      </a:lt2>
      <a:accent1>
        <a:srgbClr val="4F81BD"/>
      </a:accent1>
      <a:accent2>
        <a:srgbClr val="366092"/>
      </a:accent2>
      <a:accent3>
        <a:srgbClr val="DEDEDE"/>
      </a:accent3>
      <a:accent4>
        <a:srgbClr val="BFBFBF"/>
      </a:accent4>
      <a:accent5>
        <a:srgbClr val="7F7F7F"/>
      </a:accent5>
      <a:accent6>
        <a:srgbClr val="900000"/>
      </a:accent6>
      <a:hlink>
        <a:srgbClr val="4F81BD"/>
      </a:hlink>
      <a:folHlink>
        <a:srgbClr val="4F81BD"/>
      </a:folHlink>
    </a:clrScheme>
    <a:fontScheme name="Epocrates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Epocrates_Template_2010</Template>
  <TotalTime>2327</TotalTime>
  <Words>812</Words>
  <Application>Microsoft Office PowerPoint</Application>
  <PresentationFormat>On-screen Show (4:3)</PresentationFormat>
  <Paragraphs>148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Epocrates_Template_2010</vt:lpstr>
      <vt:lpstr>Future Physicians of America  5th Annual Survey</vt:lpstr>
      <vt:lpstr>Survey respondents </vt:lpstr>
      <vt:lpstr>&gt;60% knew they wanted to be a doctor pre-college</vt:lpstr>
      <vt:lpstr>Internal medicine gained most popularity in 2010</vt:lpstr>
      <vt:lpstr>5 years running – location, location, location!</vt:lpstr>
      <vt:lpstr>Students are increasingly concerned about being a “good physician”</vt:lpstr>
      <vt:lpstr>Students generally have a positive opinion of school and training</vt:lpstr>
      <vt:lpstr>Mobile reference usage accelerated to primary clinical information source</vt:lpstr>
      <vt:lpstr>Majority of students own or plan to own an Apple® mobile device</vt:lpstr>
      <vt:lpstr>~80% of medical students use Epocrates daily</vt:lpstr>
      <vt:lpstr>EHR availability is a priority for students</vt:lpstr>
      <vt:lpstr>Students see attendings adopting technology</vt:lpstr>
      <vt:lpstr>Attending physicians influence students  opinion of pharma reps</vt:lpstr>
      <vt:lpstr>House and Scrubs popular TV shows among students</vt:lpstr>
    </vt:vector>
  </TitlesOfParts>
  <Company>Epocrates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Epocrates presentation</dc:title>
  <dc:creator> </dc:creator>
  <cp:lastModifiedBy> </cp:lastModifiedBy>
  <cp:revision>63</cp:revision>
  <dcterms:created xsi:type="dcterms:W3CDTF">2010-09-01T21:40:38Z</dcterms:created>
  <dcterms:modified xsi:type="dcterms:W3CDTF">2010-10-27T18:52:00Z</dcterms:modified>
</cp:coreProperties>
</file>