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4" r:id="rId3"/>
    <p:sldId id="272" r:id="rId4"/>
    <p:sldId id="273" r:id="rId5"/>
    <p:sldId id="256" r:id="rId6"/>
    <p:sldId id="260" r:id="rId7"/>
    <p:sldId id="268" r:id="rId8"/>
    <p:sldId id="261" r:id="rId9"/>
    <p:sldId id="258" r:id="rId10"/>
    <p:sldId id="265" r:id="rId11"/>
    <p:sldId id="259" r:id="rId12"/>
    <p:sldId id="262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my Schneider" initials="RS" lastIdx="45" clrIdx="0"/>
  <p:cmAuthor id="1" name="rschneider" initials="rs" lastIdx="20" clrIdx="1"/>
  <p:cmAuthor id="2" name="Microsoft Office User" initials="JMB" lastIdx="1" clrIdx="2"/>
  <p:cmAuthor id="3" name="Erica Morgenstern" initials="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5" autoAdjust="0"/>
    <p:restoredTop sz="93761" autoAdjust="0"/>
  </p:normalViewPr>
  <p:slideViewPr>
    <p:cSldViewPr>
      <p:cViewPr>
        <p:scale>
          <a:sx n="80" d="100"/>
          <a:sy n="80" d="100"/>
        </p:scale>
        <p:origin x="-210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73170731707304"/>
          <c:y val="5.940594059405941E-2"/>
          <c:w val="0.73170731707317482"/>
          <c:h val="0.89108910891089133"/>
        </c:manualLayout>
      </c:layout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11AD-B2B2-410A-8922-E12E0184719E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99BD6-B992-42D2-B82F-1EE6033E9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96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07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http://well.blogs.nytimes.com/2011/07/28/the-hidden-costs-of-medical-student-debt/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https://www.aamc.org/download/263872/data/10debtfactcard.pdf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http://content.healthaffairs.org/content/24/2/527.full.html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9BD6-B992-42D2-B82F-1EE6033E9F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ocrates - Cover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86200" y="5257800"/>
            <a:ext cx="44958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en-US" sz="1800"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sz="1400" dirty="0">
              <a:ea typeface="+mj-ea"/>
              <a:cs typeface="+mj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86200" y="4971618"/>
            <a:ext cx="4876800" cy="438582"/>
          </a:xfrm>
        </p:spPr>
        <p:txBody>
          <a:bodyPr anchor="b">
            <a:spAutoFit/>
          </a:bodyPr>
          <a:lstStyle>
            <a:lvl1pPr>
              <a:lnSpc>
                <a:spcPct val="125000"/>
              </a:lnSpc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581835"/>
            <a:ext cx="4876800" cy="11695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86200" y="5410200"/>
            <a:ext cx="4876800" cy="400110"/>
          </a:xfrm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Comparison 1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647062" y="1773540"/>
            <a:ext cx="4133850" cy="434975"/>
          </a:xfr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lnSpc>
                <a:spcPct val="125000"/>
              </a:lnSpc>
              <a:defRPr lang="en-US" sz="1400" dirty="0">
                <a:ln w="3175">
                  <a:noFill/>
                </a:ln>
                <a:solidFill>
                  <a:schemeClr val="tx1"/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13" y="1773540"/>
            <a:ext cx="4133850" cy="434975"/>
          </a:xfr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lnSpc>
                <a:spcPct val="125000"/>
              </a:lnSpc>
              <a:defRPr lang="en-US" sz="1400" dirty="0">
                <a:ln w="3175">
                  <a:noFill/>
                </a:ln>
                <a:solidFill>
                  <a:schemeClr val="tx1"/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17513" y="2282825"/>
            <a:ext cx="4133850" cy="3843338"/>
          </a:xfrm>
        </p:spPr>
        <p:txBody>
          <a:bodyPr/>
          <a:lstStyle>
            <a:lvl1pPr>
              <a:lnSpc>
                <a:spcPct val="125000"/>
              </a:lnSpc>
              <a:defRPr sz="1200"/>
            </a:lvl1pPr>
            <a:lvl2pPr>
              <a:lnSpc>
                <a:spcPct val="125000"/>
              </a:lnSpc>
              <a:defRPr sz="1050"/>
            </a:lvl2pPr>
            <a:lvl3pPr>
              <a:lnSpc>
                <a:spcPct val="125000"/>
              </a:lnSpc>
              <a:defRPr sz="1000"/>
            </a:lvl3pPr>
            <a:lvl4pPr>
              <a:lnSpc>
                <a:spcPct val="125000"/>
              </a:lnSpc>
              <a:defRPr sz="7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4646613" y="2282825"/>
            <a:ext cx="4133850" cy="3843338"/>
          </a:xfrm>
        </p:spPr>
        <p:txBody>
          <a:bodyPr/>
          <a:lstStyle>
            <a:lvl1pPr>
              <a:lnSpc>
                <a:spcPct val="125000"/>
              </a:lnSpc>
              <a:defRPr sz="1200"/>
            </a:lvl1pPr>
            <a:lvl2pPr>
              <a:lnSpc>
                <a:spcPct val="125000"/>
              </a:lnSpc>
              <a:defRPr sz="1050"/>
            </a:lvl2pPr>
            <a:lvl3pPr>
              <a:lnSpc>
                <a:spcPct val="125000"/>
              </a:lnSpc>
              <a:defRPr sz="1000"/>
            </a:lvl3pPr>
            <a:lvl4pPr>
              <a:lnSpc>
                <a:spcPct val="125000"/>
              </a:lnSpc>
              <a:defRPr sz="7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17513" y="1060983"/>
            <a:ext cx="8362950" cy="361637"/>
          </a:xfrm>
        </p:spPr>
        <p:txBody>
          <a:bodyPr>
            <a:spAutoFit/>
          </a:bodyPr>
          <a:lstStyle>
            <a:lvl1pPr>
              <a:lnSpc>
                <a:spcPct val="125000"/>
              </a:lnSpc>
              <a:defRPr sz="140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Comparison 2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647062" y="1773540"/>
            <a:ext cx="4133850" cy="4349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lang="en-US" sz="1400" kern="1200" dirty="0" smtClean="0">
                <a:ln w="3175">
                  <a:noFill/>
                </a:ln>
                <a:solidFill>
                  <a:schemeClr val="bg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13" y="1773540"/>
            <a:ext cx="4133850" cy="4349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lang="en-US" sz="1400" kern="1200" dirty="0" smtClean="0">
                <a:ln w="3175">
                  <a:noFill/>
                </a:ln>
                <a:solidFill>
                  <a:schemeClr val="bg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17513" y="2282825"/>
            <a:ext cx="4133850" cy="3843338"/>
          </a:xfrm>
        </p:spPr>
        <p:txBody>
          <a:bodyPr/>
          <a:lstStyle>
            <a:lvl1pPr>
              <a:lnSpc>
                <a:spcPct val="125000"/>
              </a:lnSpc>
              <a:defRPr sz="1200"/>
            </a:lvl1pPr>
            <a:lvl2pPr>
              <a:lnSpc>
                <a:spcPct val="125000"/>
              </a:lnSpc>
              <a:defRPr sz="1050"/>
            </a:lvl2pPr>
            <a:lvl3pPr>
              <a:lnSpc>
                <a:spcPct val="125000"/>
              </a:lnSpc>
              <a:defRPr sz="1000"/>
            </a:lvl3pPr>
            <a:lvl4pPr>
              <a:lnSpc>
                <a:spcPct val="125000"/>
              </a:lnSpc>
              <a:defRPr sz="7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647062" y="2282825"/>
            <a:ext cx="4133850" cy="3843338"/>
          </a:xfrm>
        </p:spPr>
        <p:txBody>
          <a:bodyPr/>
          <a:lstStyle>
            <a:lvl1pPr>
              <a:lnSpc>
                <a:spcPct val="125000"/>
              </a:lnSpc>
              <a:defRPr sz="1200"/>
            </a:lvl1pPr>
            <a:lvl2pPr>
              <a:lnSpc>
                <a:spcPct val="125000"/>
              </a:lnSpc>
              <a:defRPr sz="1050"/>
            </a:lvl2pPr>
            <a:lvl3pPr>
              <a:lnSpc>
                <a:spcPct val="125000"/>
              </a:lnSpc>
              <a:defRPr sz="1000"/>
            </a:lvl3pPr>
            <a:lvl4pPr>
              <a:lnSpc>
                <a:spcPct val="125000"/>
              </a:lnSpc>
              <a:defRPr sz="7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17513" y="1060983"/>
            <a:ext cx="8362950" cy="361637"/>
          </a:xfrm>
        </p:spPr>
        <p:txBody>
          <a:bodyPr>
            <a:spAutoFit/>
          </a:bodyPr>
          <a:lstStyle>
            <a:lvl1pPr>
              <a:lnSpc>
                <a:spcPct val="125000"/>
              </a:lnSpc>
              <a:defRPr sz="140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Comparison 3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647062" y="1773540"/>
            <a:ext cx="4133850" cy="434975"/>
          </a:xfr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lnSpc>
                <a:spcPct val="125000"/>
              </a:lnSpc>
              <a:defRPr lang="en-US" sz="1400" dirty="0">
                <a:ln w="3175">
                  <a:noFill/>
                </a:ln>
                <a:solidFill>
                  <a:schemeClr val="tx1"/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13" y="1773540"/>
            <a:ext cx="4133850" cy="4349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lang="en-US" sz="1400" kern="1200" dirty="0" smtClean="0">
                <a:ln w="3175">
                  <a:noFill/>
                </a:ln>
                <a:solidFill>
                  <a:schemeClr val="bg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17513" y="2282825"/>
            <a:ext cx="4133850" cy="3843338"/>
          </a:xfrm>
        </p:spPr>
        <p:txBody>
          <a:bodyPr/>
          <a:lstStyle>
            <a:lvl1pPr>
              <a:lnSpc>
                <a:spcPct val="125000"/>
              </a:lnSpc>
              <a:defRPr sz="1200"/>
            </a:lvl1pPr>
            <a:lvl2pPr>
              <a:lnSpc>
                <a:spcPct val="125000"/>
              </a:lnSpc>
              <a:defRPr sz="1050"/>
            </a:lvl2pPr>
            <a:lvl3pPr>
              <a:lnSpc>
                <a:spcPct val="125000"/>
              </a:lnSpc>
              <a:defRPr sz="1000"/>
            </a:lvl3pPr>
            <a:lvl4pPr>
              <a:lnSpc>
                <a:spcPct val="125000"/>
              </a:lnSpc>
              <a:defRPr sz="7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647062" y="2282825"/>
            <a:ext cx="4133850" cy="3843338"/>
          </a:xfrm>
        </p:spPr>
        <p:txBody>
          <a:bodyPr/>
          <a:lstStyle>
            <a:lvl1pPr>
              <a:lnSpc>
                <a:spcPct val="125000"/>
              </a:lnSpc>
              <a:defRPr sz="1200"/>
            </a:lvl1pPr>
            <a:lvl2pPr>
              <a:lnSpc>
                <a:spcPct val="125000"/>
              </a:lnSpc>
              <a:defRPr sz="1050"/>
            </a:lvl2pPr>
            <a:lvl3pPr>
              <a:lnSpc>
                <a:spcPct val="125000"/>
              </a:lnSpc>
              <a:defRPr sz="1000"/>
            </a:lvl3pPr>
            <a:lvl4pPr>
              <a:lnSpc>
                <a:spcPct val="125000"/>
              </a:lnSpc>
              <a:defRPr sz="7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17513" y="1060983"/>
            <a:ext cx="8362950" cy="361637"/>
          </a:xfrm>
        </p:spPr>
        <p:txBody>
          <a:bodyPr>
            <a:spAutoFit/>
          </a:bodyPr>
          <a:lstStyle>
            <a:lvl1pPr>
              <a:lnSpc>
                <a:spcPct val="125000"/>
              </a:lnSpc>
              <a:defRPr sz="140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pocrates - Pic Left/Text Righ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47062" y="1371600"/>
            <a:ext cx="40397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sz="14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6278" y="1371600"/>
            <a:ext cx="4114800" cy="4754563"/>
          </a:xfrm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algn="ctr">
              <a:lnSpc>
                <a:spcPct val="125000"/>
              </a:lnSpc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pocrates - Pic Right/Text Lef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36729" y="1371600"/>
            <a:ext cx="40397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sz="14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46612" y="1371600"/>
            <a:ext cx="4040187" cy="4754563"/>
          </a:xfrm>
          <a:ln>
            <a:solidFill>
              <a:schemeClr val="tx1"/>
            </a:solidFill>
          </a:ln>
        </p:spPr>
        <p:txBody>
          <a:bodyPr anchor="ctr" anchorCtr="0"/>
          <a:lstStyle>
            <a:lvl1pPr algn="ctr">
              <a:lnSpc>
                <a:spcPct val="125000"/>
              </a:lnSpc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pocrates - Pic Left/Text Righ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47062" y="1371600"/>
            <a:ext cx="403973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5000"/>
              </a:lnSpc>
              <a:defRPr/>
            </a:lvl1pPr>
            <a:lvl2pPr>
              <a:lnSpc>
                <a:spcPct val="125000"/>
              </a:lnSpc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buFont typeface="Verdana" pitchFamily="34" charset="0"/>
              <a:buChar char="―"/>
              <a:tabLst/>
              <a:defRPr sz="12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buClr>
                <a:schemeClr val="tx2"/>
              </a:buClr>
              <a:buFont typeface="Wingdings" pitchFamily="2" charset="2"/>
              <a:buChar char="§"/>
              <a:tabLst/>
              <a:defRPr sz="1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36563" y="1371600"/>
            <a:ext cx="4040187" cy="4754563"/>
          </a:xfrm>
          <a:ln>
            <a:solidFill>
              <a:schemeClr val="tx1"/>
            </a:solidFill>
          </a:ln>
        </p:spPr>
        <p:txBody>
          <a:bodyPr anchor="ctr" anchorCtr="0"/>
          <a:lstStyle>
            <a:lvl1pPr algn="ctr">
              <a:lnSpc>
                <a:spcPct val="125000"/>
              </a:lnSpc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pocrates - Pic Right/Text Lef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37012" y="1371600"/>
            <a:ext cx="403973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5000"/>
              </a:lnSpc>
              <a:defRPr/>
            </a:lvl1pPr>
            <a:lvl2pPr>
              <a:lnSpc>
                <a:spcPct val="125000"/>
              </a:lnSpc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buFont typeface="Verdana" pitchFamily="34" charset="0"/>
              <a:buChar char="―"/>
              <a:tabLst/>
              <a:defRPr sz="12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buClr>
                <a:schemeClr val="tx2"/>
              </a:buClr>
              <a:buFont typeface="Wingdings" pitchFamily="2" charset="2"/>
              <a:buChar char="§"/>
              <a:tabLst/>
              <a:defRPr sz="1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46613" y="1371600"/>
            <a:ext cx="4040187" cy="4754563"/>
          </a:xfrm>
          <a:ln>
            <a:solidFill>
              <a:schemeClr val="tx1"/>
            </a:solidFill>
          </a:ln>
        </p:spPr>
        <p:txBody>
          <a:bodyPr anchor="ctr" anchorCtr="0"/>
          <a:lstStyle>
            <a:lvl1pPr algn="ctr">
              <a:lnSpc>
                <a:spcPct val="125000"/>
              </a:lnSpc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pocrates - Pic Top/Text Bottom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4073857"/>
            <a:ext cx="8229600" cy="206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lnSpc>
                <a:spcPct val="125000"/>
              </a:lnSpc>
              <a:defRPr sz="14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105470"/>
            <a:ext cx="8229600" cy="2880360"/>
          </a:xfrm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algn="ctr">
              <a:lnSpc>
                <a:spcPct val="125000"/>
              </a:lnSpc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pocrates - Pic Bottom/Text Top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105470"/>
            <a:ext cx="8229600" cy="206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lnSpc>
                <a:spcPct val="125000"/>
              </a:lnSpc>
              <a:defRPr sz="14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3323231"/>
            <a:ext cx="8229600" cy="2880360"/>
          </a:xfrm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algn="ctr">
              <a:lnSpc>
                <a:spcPct val="125000"/>
              </a:lnSpc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0"/>
          <p:cNvSpPr>
            <a:spLocks noGrp="1"/>
          </p:cNvSpPr>
          <p:nvPr>
            <p:ph type="title"/>
          </p:nvPr>
        </p:nvSpPr>
        <p:spPr>
          <a:xfrm>
            <a:off x="381000" y="477520"/>
            <a:ext cx="8382000" cy="430887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ln>
            <a:solidFill>
              <a:schemeClr val="tx1"/>
            </a:solidFill>
          </a:ln>
        </p:spPr>
        <p:txBody>
          <a:bodyPr anchor="ctr" anchorCtr="0"/>
          <a:lstStyle>
            <a:lvl1pPr algn="ctr">
              <a:lnSpc>
                <a:spcPct val="125000"/>
              </a:lnSpc>
              <a:defRPr/>
            </a:lvl1pPr>
          </a:lstStyle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7704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Divider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40787"/>
            <a:ext cx="7162800" cy="59247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END SLIDE - INTERNAL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40787"/>
            <a:ext cx="7162800" cy="59247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1280484" y="5267203"/>
            <a:ext cx="6583033" cy="389722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ts val="600"/>
              </a:spcBef>
            </a:pPr>
            <a:r>
              <a:rPr lang="en-US" sz="1200" dirty="0" smtClean="0">
                <a:latin typeface="Verdana" pitchFamily="34" charset="0"/>
              </a:rPr>
              <a:t>CONFIDENTIAL – INTERNAL EPOCRATES USE ONLY – NOT FOR DISTRIBUTION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5846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END SLIDE - CLIENT FACING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40787"/>
            <a:ext cx="7162800" cy="59247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704851" y="5151787"/>
            <a:ext cx="7734300" cy="620554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ts val="600"/>
              </a:spcBef>
            </a:pPr>
            <a:r>
              <a:rPr lang="en-US" sz="1200" dirty="0" smtClean="0">
                <a:latin typeface="Verdana" pitchFamily="34" charset="0"/>
              </a:rPr>
              <a:t>CONFIDENTIAL – DO NOT DISTRIBUTE. Copyright © 2011 Epocrates, Inc. All Rights Reserved.</a:t>
            </a:r>
            <a:br>
              <a:rPr lang="en-US" sz="1200" dirty="0" smtClean="0">
                <a:latin typeface="Verdana" pitchFamily="34" charset="0"/>
              </a:rPr>
            </a:br>
            <a:r>
              <a:rPr lang="en-US" sz="1200" dirty="0" smtClean="0">
                <a:latin typeface="Verdana" pitchFamily="34" charset="0"/>
              </a:rPr>
              <a:t>To learn more about Epocrates, please visit us at </a:t>
            </a:r>
            <a:r>
              <a:rPr lang="en-US" sz="1200" u="sng" dirty="0" smtClean="0">
                <a:latin typeface="Verdana" pitchFamily="34" charset="0"/>
              </a:rPr>
              <a:t>www.epocrates.com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430345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END SLIDE - EXTERNAL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40787"/>
            <a:ext cx="7162800" cy="59247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704851" y="5036371"/>
            <a:ext cx="7734300" cy="851387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ts val="600"/>
              </a:spcBef>
            </a:pPr>
            <a:r>
              <a:rPr lang="en-US" sz="1200" dirty="0" smtClean="0">
                <a:latin typeface="Verdana" pitchFamily="34" charset="0"/>
              </a:rPr>
              <a:t>Copyright © 2011 </a:t>
            </a:r>
            <a:r>
              <a:rPr lang="en-US" sz="1200" dirty="0" err="1" smtClean="0">
                <a:latin typeface="Verdana" pitchFamily="34" charset="0"/>
              </a:rPr>
              <a:t>Epocrates</a:t>
            </a:r>
            <a:r>
              <a:rPr lang="en-US" sz="1200" dirty="0" smtClean="0">
                <a:latin typeface="Verdana" pitchFamily="34" charset="0"/>
              </a:rPr>
              <a:t>, Inc. All Rights Reserved.</a:t>
            </a:r>
            <a:br>
              <a:rPr lang="en-US" sz="1200" dirty="0" smtClean="0">
                <a:latin typeface="Verdana" pitchFamily="34" charset="0"/>
              </a:rPr>
            </a:br>
            <a:r>
              <a:rPr lang="en-US" sz="1200" dirty="0" smtClean="0">
                <a:latin typeface="Verdana" pitchFamily="34" charset="0"/>
              </a:rPr>
              <a:t>To learn more about Epocrates, please visit us at  </a:t>
            </a:r>
            <a:r>
              <a:rPr lang="en-US" sz="1200" u="sng" dirty="0" smtClean="0">
                <a:latin typeface="Verdana" pitchFamily="34" charset="0"/>
              </a:rPr>
              <a:t>www.epocrates.com </a:t>
            </a:r>
            <a:r>
              <a:rPr lang="en-US" sz="1200" u="none" dirty="0" smtClean="0">
                <a:latin typeface="Verdana" pitchFamily="34" charset="0"/>
              </a:rPr>
              <a:t>  </a:t>
            </a:r>
            <a:br>
              <a:rPr lang="en-US" sz="1200" u="none" dirty="0" smtClean="0">
                <a:latin typeface="Verdana" pitchFamily="34" charset="0"/>
              </a:rPr>
            </a:br>
            <a:r>
              <a:rPr lang="en-US" sz="1200" dirty="0" smtClean="0">
                <a:latin typeface="Verdana" pitchFamily="34" charset="0"/>
              </a:rPr>
              <a:t>[or </a:t>
            </a:r>
            <a:r>
              <a:rPr lang="en-US" sz="1200" u="sng" dirty="0" smtClean="0">
                <a:latin typeface="Verdana" pitchFamily="34" charset="0"/>
              </a:rPr>
              <a:t>www.epocratesehr.com</a:t>
            </a:r>
            <a:r>
              <a:rPr lang="en-US" sz="1200" dirty="0" smtClean="0">
                <a:latin typeface="Verdana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xmlns="" val="30163501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lnSpc>
                <a:spcPct val="125000"/>
              </a:lnSpc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230188" indent="-225425">
              <a:lnSpc>
                <a:spcPct val="125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2pPr>
            <a:lvl3pPr marL="460375" indent="-228600">
              <a:lnSpc>
                <a:spcPct val="125000"/>
              </a:lnSpc>
              <a:buFont typeface="Verdana" pitchFamily="34" charset="0"/>
              <a:buChar char="―"/>
              <a:tabLst/>
              <a:defRPr sz="1200">
                <a:solidFill>
                  <a:schemeClr val="tx2"/>
                </a:solidFill>
              </a:defRPr>
            </a:lvl3pPr>
            <a:lvl4pPr marL="684213" indent="-166688">
              <a:lnSpc>
                <a:spcPct val="125000"/>
              </a:lnSpc>
              <a:buFont typeface="Wingdings" pitchFamily="2" charset="2"/>
              <a:buChar char="§"/>
              <a:tabLst/>
              <a:defRPr sz="1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381000" y="477520"/>
            <a:ext cx="8382000" cy="430887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(C) 2012 Epocrates, Inc. All Rights Reserved. To learn more about Epocrates, please visit www.epocrates.com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lnSpc>
                <a:spcPct val="125000"/>
              </a:lnSpc>
              <a:buFont typeface="+mj-lt"/>
              <a:buAutoNum type="romanUcPeriod"/>
              <a:defRPr>
                <a:solidFill>
                  <a:schemeClr val="tx1"/>
                </a:solidFill>
              </a:defRPr>
            </a:lvl1pPr>
            <a:lvl2pPr marL="684213" indent="-223838">
              <a:lnSpc>
                <a:spcPct val="125000"/>
              </a:lnSpc>
              <a:buClrTx/>
              <a:buSzPct val="100000"/>
              <a:buFont typeface="+mj-lt"/>
              <a:buAutoNum type="alphaLcPeriod"/>
              <a:tabLst/>
              <a:defRPr sz="1400">
                <a:solidFill>
                  <a:schemeClr val="tx1"/>
                </a:solidFill>
              </a:defRPr>
            </a:lvl2pPr>
            <a:lvl3pPr marL="1025525" indent="-157163">
              <a:lnSpc>
                <a:spcPct val="125000"/>
              </a:lnSpc>
              <a:buClrTx/>
              <a:buFont typeface="+mj-lt"/>
              <a:buAutoNum type="romanUcPeriod"/>
              <a:tabLst/>
              <a:defRPr sz="1000">
                <a:solidFill>
                  <a:schemeClr val="tx1"/>
                </a:solidFill>
              </a:defRPr>
            </a:lvl3pPr>
            <a:lvl4pPr marL="803275" indent="-285750">
              <a:lnSpc>
                <a:spcPct val="100000"/>
              </a:lnSpc>
              <a:buFont typeface="+mj-lt"/>
              <a:buAutoNum type="romanUcPeriod"/>
              <a:tabLst/>
              <a:defRPr sz="1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381000" y="477520"/>
            <a:ext cx="8382000" cy="430887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(C) 2012 Epocrates, Inc. All Rights Reserved. To learn more about Epocrates, please visit www.epocrates.com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Text only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lnSpc>
                <a:spcPct val="125000"/>
              </a:lnSpc>
              <a:defRPr sz="1400">
                <a:solidFill>
                  <a:schemeClr val="tx1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>
          <a:xfrm>
            <a:off x="381000" y="477520"/>
            <a:ext cx="8382000" cy="430887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0"/>
          <p:cNvSpPr>
            <a:spLocks noGrp="1"/>
          </p:cNvSpPr>
          <p:nvPr>
            <p:ph type="title"/>
          </p:nvPr>
        </p:nvSpPr>
        <p:spPr>
          <a:xfrm>
            <a:off x="381000" y="477520"/>
            <a:ext cx="8382000" cy="430887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6278036"/>
            <a:ext cx="8229600" cy="215444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Comparison 1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47062" y="2282509"/>
            <a:ext cx="4133850" cy="38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sz="12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647062" y="1773540"/>
            <a:ext cx="4133850" cy="434975"/>
          </a:xfr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25000"/>
              </a:lnSpc>
              <a:defRPr lang="en-US" sz="1400" dirty="0">
                <a:ln w="3175">
                  <a:noFill/>
                </a:ln>
                <a:solidFill>
                  <a:schemeClr val="tx1"/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13" y="1773540"/>
            <a:ext cx="4133850" cy="434975"/>
          </a:xfr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25000"/>
              </a:lnSpc>
              <a:defRPr lang="en-US" sz="1400" dirty="0">
                <a:ln w="3175">
                  <a:noFill/>
                </a:ln>
                <a:solidFill>
                  <a:schemeClr val="tx1"/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5"/>
          </p:nvPr>
        </p:nvSpPr>
        <p:spPr bwMode="auto">
          <a:xfrm>
            <a:off x="417513" y="2282509"/>
            <a:ext cx="4133850" cy="38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sz="12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17513" y="1060983"/>
            <a:ext cx="8362950" cy="361637"/>
          </a:xfrm>
        </p:spPr>
        <p:txBody>
          <a:bodyPr>
            <a:spAutoFit/>
          </a:bodyPr>
          <a:lstStyle>
            <a:lvl1pPr>
              <a:lnSpc>
                <a:spcPct val="125000"/>
              </a:lnSpc>
              <a:defRPr sz="140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Comparison 2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47062" y="2282509"/>
            <a:ext cx="4133850" cy="38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sz="12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647062" y="1773540"/>
            <a:ext cx="4133850" cy="4349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25000"/>
              </a:lnSpc>
              <a:defRPr lang="en-US" sz="1400" kern="1200" dirty="0" smtClean="0">
                <a:ln w="3175">
                  <a:noFill/>
                </a:ln>
                <a:solidFill>
                  <a:schemeClr val="bg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13" y="1773540"/>
            <a:ext cx="4133850" cy="4349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lnSpc>
                <a:spcPct val="125000"/>
              </a:lnSpc>
              <a:defRPr lang="en-US" sz="1400" kern="1200" dirty="0" smtClean="0">
                <a:ln w="3175">
                  <a:noFill/>
                </a:ln>
                <a:solidFill>
                  <a:schemeClr val="bg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5"/>
          </p:nvPr>
        </p:nvSpPr>
        <p:spPr bwMode="auto">
          <a:xfrm>
            <a:off x="417513" y="2282509"/>
            <a:ext cx="4133850" cy="38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sz="12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17513" y="1060983"/>
            <a:ext cx="8362950" cy="361637"/>
          </a:xfrm>
        </p:spPr>
        <p:txBody>
          <a:bodyPr>
            <a:spAutoFit/>
          </a:bodyPr>
          <a:lstStyle>
            <a:lvl1pPr>
              <a:lnSpc>
                <a:spcPct val="125000"/>
              </a:lnSpc>
              <a:defRPr sz="140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ocrates - Comparison 3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47062" y="2282509"/>
            <a:ext cx="4133850" cy="38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sz="12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647062" y="1773540"/>
            <a:ext cx="4133850" cy="434975"/>
          </a:xfr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lnSpc>
                <a:spcPct val="125000"/>
              </a:lnSpc>
              <a:defRPr lang="en-US" sz="1400" dirty="0">
                <a:ln w="3175">
                  <a:noFill/>
                </a:ln>
                <a:solidFill>
                  <a:schemeClr val="tx1"/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13" y="1773540"/>
            <a:ext cx="4133850" cy="4349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lang="en-US" sz="1400" kern="1200" dirty="0" smtClean="0">
                <a:ln w="3175">
                  <a:noFill/>
                </a:ln>
                <a:solidFill>
                  <a:schemeClr val="bg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</a:pPr>
            <a:r>
              <a:rPr lang="en-US" dirty="0" smtClean="0"/>
              <a:t>Click to edit Header Text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5"/>
          </p:nvPr>
        </p:nvSpPr>
        <p:spPr bwMode="auto">
          <a:xfrm>
            <a:off x="417513" y="2282509"/>
            <a:ext cx="4133850" cy="38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25000"/>
              </a:lnSpc>
              <a:defRPr sz="1200">
                <a:solidFill>
                  <a:schemeClr val="tx2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Verdana" pitchFamily="34" charset="0"/>
              <a:buChar char="―"/>
              <a:defRPr sz="1400"/>
            </a:lvl3pPr>
            <a:lvl4pPr>
              <a:buFont typeface="Verdana" pitchFamily="34" charset="0"/>
              <a:buChar char="—"/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17513" y="1060983"/>
            <a:ext cx="8362950" cy="361637"/>
          </a:xfrm>
        </p:spPr>
        <p:txBody>
          <a:bodyPr>
            <a:spAutoFit/>
          </a:bodyPr>
          <a:lstStyle>
            <a:lvl1pPr>
              <a:lnSpc>
                <a:spcPct val="125000"/>
              </a:lnSpc>
              <a:defRPr sz="140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28E2DF94-3181-445A-9335-D9C04C3790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0180" name="Picture 7" descr="epocrates_logotype_bw.png"/>
          <p:cNvPicPr>
            <a:picLocks noChangeAspect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304800" y="6565900"/>
            <a:ext cx="1143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14300" y="6477000"/>
            <a:ext cx="8915400" cy="1588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82" name="Title Placeholder 10"/>
          <p:cNvSpPr>
            <a:spLocks noGrp="1"/>
          </p:cNvSpPr>
          <p:nvPr>
            <p:ph type="title"/>
          </p:nvPr>
        </p:nvSpPr>
        <p:spPr bwMode="auto">
          <a:xfrm>
            <a:off x="381000" y="47716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447800" y="6478588"/>
            <a:ext cx="5358442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(C) 2012 Epocrates, Inc. All Rights Reserved. To learn more about Epocrates, please visit www.epocrates.com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/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8EB4E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8EB4E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8EB4E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8EB4E3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25000"/>
        </a:lnSpc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233363" indent="-233363" algn="l" defTabSz="352425" rtl="0" eaLnBrk="1" fontAlgn="base" hangingPunct="1">
        <a:lnSpc>
          <a:spcPct val="12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400" kern="1200">
          <a:solidFill>
            <a:schemeClr val="tx2"/>
          </a:solidFill>
          <a:latin typeface="Verdana" pitchFamily="34" charset="0"/>
          <a:ea typeface="+mn-ea"/>
          <a:cs typeface="+mn-cs"/>
        </a:defRPr>
      </a:lvl2pPr>
      <a:lvl3pPr marL="460375" indent="-230188" algn="l" rtl="0" eaLnBrk="1" fontAlgn="base" hangingPunct="1">
        <a:lnSpc>
          <a:spcPct val="125000"/>
        </a:lnSpc>
        <a:spcBef>
          <a:spcPts val="600"/>
        </a:spcBef>
        <a:spcAft>
          <a:spcPct val="0"/>
        </a:spcAft>
        <a:buSzPct val="90000"/>
        <a:buFont typeface="Verdana" pitchFamily="34" charset="0"/>
        <a:buChar char="—"/>
        <a:defRPr sz="1200" kern="1200">
          <a:solidFill>
            <a:schemeClr val="tx2"/>
          </a:solidFill>
          <a:latin typeface="Verdana" pitchFamily="34" charset="0"/>
          <a:ea typeface="+mn-ea"/>
          <a:cs typeface="+mn-cs"/>
        </a:defRPr>
      </a:lvl3pPr>
      <a:lvl4pPr marL="684213" indent="-174625" algn="l" rtl="0" eaLnBrk="1" fontAlgn="base" hangingPunct="1">
        <a:lnSpc>
          <a:spcPct val="125000"/>
        </a:lnSpc>
        <a:spcBef>
          <a:spcPts val="6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tabLst/>
        <a:defRPr sz="1000" kern="1200">
          <a:solidFill>
            <a:schemeClr val="tx2"/>
          </a:solidFill>
          <a:latin typeface="Verdana" pitchFamily="34" charset="0"/>
          <a:ea typeface="+mn-ea"/>
          <a:cs typeface="+mn-cs"/>
        </a:defRPr>
      </a:lvl4pPr>
      <a:lvl5pPr marL="1781175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―"/>
        <a:defRPr sz="1400" kern="1200">
          <a:solidFill>
            <a:srgbClr val="5F5F5F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R@epocrates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ocrate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33800" y="4983160"/>
            <a:ext cx="5029200" cy="427040"/>
          </a:xfrm>
        </p:spPr>
        <p:txBody>
          <a:bodyPr/>
          <a:lstStyle/>
          <a:p>
            <a:r>
              <a:rPr lang="en-US" b="0" dirty="0" smtClean="0"/>
              <a:t>Erica Sniad Morgenstern, Sr. Director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86200" y="1312531"/>
            <a:ext cx="4876800" cy="1708160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Annual Future Physicians of America Survey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33800" y="5410200"/>
            <a:ext cx="4953000" cy="784830"/>
          </a:xfrm>
        </p:spPr>
        <p:txBody>
          <a:bodyPr/>
          <a:lstStyle/>
          <a:p>
            <a:r>
              <a:rPr lang="en-US" dirty="0" smtClean="0"/>
              <a:t>Dan Van Riper, 4</a:t>
            </a:r>
            <a:r>
              <a:rPr lang="en-US" baseline="30000" dirty="0" smtClean="0"/>
              <a:t>th</a:t>
            </a:r>
            <a:r>
              <a:rPr lang="en-US" dirty="0" smtClean="0"/>
              <a:t> year student PCOM </a:t>
            </a:r>
          </a:p>
          <a:p>
            <a:r>
              <a:rPr lang="en-US" dirty="0" smtClean="0"/>
              <a:t>Milla Kviatkovsky, 3</a:t>
            </a:r>
            <a:r>
              <a:rPr lang="en-US" baseline="30000" dirty="0" smtClean="0"/>
              <a:t>rd</a:t>
            </a:r>
            <a:r>
              <a:rPr lang="en-US" dirty="0" smtClean="0"/>
              <a:t> year student NSU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01" y="1524000"/>
            <a:ext cx="6959600" cy="44449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80% are Concerned of the PCP Shortage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6248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4876800"/>
            <a:ext cx="3200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 primary care shortage has influenced nearly 40% med students choice of specialty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concerns of students – 2007 vs. 2012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172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 (2012)</a:t>
            </a:r>
          </a:p>
          <a:p>
            <a:pPr algn="r"/>
            <a:r>
              <a:rPr lang="en-US" sz="700" dirty="0" smtClean="0">
                <a:latin typeface="+mj-lt"/>
              </a:rPr>
              <a:t>n = 1002 (2007)</a:t>
            </a:r>
          </a:p>
        </p:txBody>
      </p:sp>
      <p:pic>
        <p:nvPicPr>
          <p:cNvPr id="2" name="Picture 1" descr="09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1" y="1054245"/>
            <a:ext cx="5905500" cy="53465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Divided by the Affordable Care Act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248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pic>
        <p:nvPicPr>
          <p:cNvPr id="4" name="Picture 3" descr="10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702" y="1524000"/>
            <a:ext cx="7173698" cy="46925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Challenges for Medical Students</a:t>
            </a:r>
            <a:endParaRPr lang="en-US" dirty="0"/>
          </a:p>
        </p:txBody>
      </p:sp>
      <p:sp>
        <p:nvSpPr>
          <p:cNvPr id="12" name="Text Placeholder 11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pic>
        <p:nvPicPr>
          <p:cNvPr id="3" name="Picture 2" descr="11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76400"/>
            <a:ext cx="8123334" cy="45951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(C) 2012 Epocrates, Inc. All Rights Reserved. To learn more about Epocrates, please visit www.epocrates.com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37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Safety Risks for Patients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6248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pic>
        <p:nvPicPr>
          <p:cNvPr id="2" name="Picture 1" descr="12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28800"/>
            <a:ext cx="7937257" cy="37247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(C) 2012 Epocrates, Inc. All Rights Reserved. To learn more about Epocrates, please visit www.epocrates.com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6840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77163"/>
            <a:ext cx="8382000" cy="430887"/>
          </a:xfrm>
        </p:spPr>
        <p:txBody>
          <a:bodyPr/>
          <a:lstStyle/>
          <a:p>
            <a:r>
              <a:rPr lang="en-US" dirty="0" smtClean="0"/>
              <a:t>Paging Dr. Med Student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24800" y="6248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pic>
        <p:nvPicPr>
          <p:cNvPr id="4" name="Picture 3" descr="13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219200"/>
            <a:ext cx="7221453" cy="51622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72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6400" y="2568743"/>
            <a:ext cx="7162800" cy="536557"/>
          </a:xfrm>
        </p:spPr>
        <p:txBody>
          <a:bodyPr/>
          <a:lstStyle/>
          <a:p>
            <a:r>
              <a:rPr lang="en-US" dirty="0" smtClean="0"/>
              <a:t>Thank you.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1728158" y="4648200"/>
            <a:ext cx="6120442" cy="17526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dirty="0" smtClean="0"/>
              <a:t>For </a:t>
            </a:r>
            <a:r>
              <a:rPr lang="en-US" dirty="0"/>
              <a:t>a copy of this presentation, please contact </a:t>
            </a:r>
            <a:r>
              <a:rPr lang="en-US" dirty="0">
                <a:hlinkClick r:id="rId3"/>
              </a:rPr>
              <a:t>PR@</a:t>
            </a:r>
            <a:r>
              <a:rPr lang="en-US" dirty="0" smtClean="0">
                <a:hlinkClick r:id="rId3"/>
              </a:rPr>
              <a:t>epocrates.com</a:t>
            </a:r>
            <a:r>
              <a:rPr lang="en-US" dirty="0" smtClean="0"/>
              <a:t>.</a:t>
            </a:r>
          </a:p>
          <a:p>
            <a:pPr lvl="0" algn="ctr"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Copyright (C) 2012 Epocrates, Inc. All Rights Reserved. To learn more about Epocrates, please visit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www.epocrates.com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&gt;</a:t>
            </a:r>
            <a:r>
              <a:rPr lang="en-US" dirty="0" smtClean="0"/>
              <a:t>1,000 medical </a:t>
            </a:r>
            <a:r>
              <a:rPr lang="en-US" dirty="0"/>
              <a:t>students representing all 50 U.S. states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Overall </a:t>
            </a:r>
            <a:r>
              <a:rPr lang="en-US" dirty="0"/>
              <a:t>experiences in medical school are positive, but direct patient exposure is lacking 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Today’s </a:t>
            </a:r>
            <a:r>
              <a:rPr lang="en-US" dirty="0"/>
              <a:t>students are the most tech-savvy yet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Medical </a:t>
            </a:r>
            <a:r>
              <a:rPr lang="en-US" dirty="0"/>
              <a:t>school loans are a key stress point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Future </a:t>
            </a:r>
            <a:r>
              <a:rPr lang="en-US" dirty="0"/>
              <a:t>goals and aspirations for students are changing based on environmental factors 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(C) 2012 Epocrates, Inc. All Rights Reserved. To learn more about Epocrates, please visit www.epocrates.com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091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Methodology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6248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pic>
        <p:nvPicPr>
          <p:cNvPr id="2" name="Picture 1" descr="01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1" y="1711489"/>
            <a:ext cx="7924800" cy="4232111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5562600" y="4419600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233363" indent="-233363" algn="l" defTabSz="352425" rtl="0" eaLnBrk="1" fontAlgn="base" hangingPunct="1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2pPr>
            <a:lvl3pPr marL="460375" indent="-230188" algn="l" rtl="0" eaLnBrk="1" fontAlgn="base" hangingPunct="1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Verdana" pitchFamily="34" charset="0"/>
              <a:buChar char="―"/>
              <a:defRPr sz="1400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3pPr>
            <a:lvl4pPr marL="684213" indent="-174625" algn="l" rtl="0" eaLnBrk="1" fontAlgn="base" hangingPunct="1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Verdana" pitchFamily="34" charset="0"/>
              <a:buChar char="—"/>
              <a:tabLst/>
              <a:defRPr sz="1400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4pPr>
            <a:lvl5pPr marL="1781175" indent="-228600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―"/>
              <a:defRPr sz="1400" kern="1200">
                <a:solidFill>
                  <a:srgbClr val="5F5F5F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survey was conducted exclusively online during August 2012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158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School Experiences</a:t>
            </a:r>
            <a:endParaRPr lang="en-US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5029200" y="1676400"/>
          <a:ext cx="2362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457200" y="990600"/>
            <a:ext cx="8475663" cy="621965"/>
          </a:xfrm>
        </p:spPr>
        <p:txBody>
          <a:bodyPr/>
          <a:lstStyle/>
          <a:p>
            <a:pPr algn="ctr"/>
            <a:r>
              <a:rPr lang="en-US" b="1" dirty="0" smtClean="0"/>
              <a:t>Students rate their overall experiences at medical school positively, </a:t>
            </a:r>
            <a:br>
              <a:rPr lang="en-US" b="1" dirty="0" smtClean="0"/>
            </a:br>
            <a:r>
              <a:rPr lang="en-US" b="1" dirty="0" smtClean="0"/>
              <a:t>but are ill-prepared for practice ownership.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6248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pic>
        <p:nvPicPr>
          <p:cNvPr id="2" name="Picture 1" descr="02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76400"/>
            <a:ext cx="8114047" cy="489220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561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096" y="1219200"/>
            <a:ext cx="6972662" cy="49227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81000" y="477163"/>
            <a:ext cx="8382000" cy="430887"/>
          </a:xfrm>
        </p:spPr>
        <p:txBody>
          <a:bodyPr/>
          <a:lstStyle/>
          <a:p>
            <a:r>
              <a:rPr lang="en-US" dirty="0" smtClean="0"/>
              <a:t>Students are Becoming More Cost Sensitive </a:t>
            </a:r>
            <a:endParaRPr lang="en-US" dirty="0"/>
          </a:p>
        </p:txBody>
      </p:sp>
      <p:sp>
        <p:nvSpPr>
          <p:cNvPr id="28684" name="AutoShape 12" descr="https://advershares.com/framework/public/images/Icon-cash2.jpg"/>
          <p:cNvSpPr>
            <a:spLocks noChangeAspect="1" noChangeArrowheads="1"/>
          </p:cNvSpPr>
          <p:nvPr/>
        </p:nvSpPr>
        <p:spPr bwMode="auto">
          <a:xfrm>
            <a:off x="155575" y="-2308225"/>
            <a:ext cx="5372100" cy="481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924800" y="6248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410200" y="3886200"/>
            <a:ext cx="20574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Nearly 80% of medical students will graduate with $100,000 or more in debt</a:t>
            </a:r>
            <a:r>
              <a:rPr lang="en-US" sz="1000" baseline="30000" dirty="0" smtClean="0">
                <a:solidFill>
                  <a:schemeClr val="tx1"/>
                </a:solidFill>
              </a:rPr>
              <a:t>1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1000" baseline="30000" dirty="0" smtClean="0">
              <a:solidFill>
                <a:schemeClr val="tx1"/>
              </a:solidFill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Medical school tuitions skyrocketed in the past 20 years (165% in private schools, 312% in public schools)</a:t>
            </a:r>
            <a:r>
              <a:rPr lang="en-US" sz="1000" baseline="30000" dirty="0">
                <a:solidFill>
                  <a:schemeClr val="tx1"/>
                </a:solidFill>
              </a:rPr>
              <a:t> </a:t>
            </a:r>
            <a:r>
              <a:rPr lang="en-US" sz="1000" baseline="30000" dirty="0" smtClean="0">
                <a:solidFill>
                  <a:schemeClr val="tx1"/>
                </a:solidFill>
              </a:rPr>
              <a:t>2</a:t>
            </a:r>
            <a:endParaRPr lang="en-US" sz="1000" baseline="30000" dirty="0">
              <a:solidFill>
                <a:schemeClr val="tx1"/>
              </a:solidFill>
            </a:endParaRPr>
          </a:p>
          <a:p>
            <a:endParaRPr lang="en-US" sz="1000" baseline="30000" dirty="0">
              <a:solidFill>
                <a:schemeClr val="tx1"/>
              </a:solidFill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Average debt for young doctors is $158,000</a:t>
            </a:r>
            <a:r>
              <a:rPr lang="en-US" sz="1000" baseline="30000" dirty="0">
                <a:solidFill>
                  <a:schemeClr val="tx1"/>
                </a:solidFill>
              </a:rPr>
              <a:t>1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http://well.blogs.nytimes.com/2011/07/28/the-hidden-costs-of-medical-student-debt/</a:t>
            </a:r>
          </a:p>
          <a:p>
            <a:endParaRPr lang="en-US" sz="600" dirty="0" err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77163"/>
            <a:ext cx="8382000" cy="430887"/>
          </a:xfrm>
        </p:spPr>
        <p:txBody>
          <a:bodyPr/>
          <a:lstStyle/>
          <a:p>
            <a:r>
              <a:rPr lang="en-US" dirty="0" smtClean="0"/>
              <a:t>3 in 5 Turn to Digital References First for Answers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6248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943600" y="2362200"/>
            <a:ext cx="22098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35% turn to a mobile reference FIRST to answer a clinical question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43600" y="4267200"/>
            <a:ext cx="22860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70% of 3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4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year students turn to Epocrates daily for clinical information</a:t>
            </a:r>
          </a:p>
        </p:txBody>
      </p:sp>
      <p:pic>
        <p:nvPicPr>
          <p:cNvPr id="2" name="Picture 1" descr="04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371600"/>
            <a:ext cx="4849934" cy="48817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57600" y="3048000"/>
            <a:ext cx="1447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Students Pick Apple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6248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1015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Primary mobile device usage </a:t>
            </a:r>
          </a:p>
        </p:txBody>
      </p:sp>
      <p:pic>
        <p:nvPicPr>
          <p:cNvPr id="4" name="Picture 3" descr="05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066800"/>
            <a:ext cx="7134676" cy="53799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(C) 2012 Epocrates, Inc. All Rights Reserved. To learn more about Epocrates, please visit www.epocrates.com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2013 over 50% of Medical Students Will Own a Tablet Device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0" y="35814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964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24800" y="6276945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n = 747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4800" y="6477000"/>
            <a:ext cx="121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+mj-lt"/>
              </a:rPr>
              <a:t>* n =543 in 2011</a:t>
            </a:r>
          </a:p>
        </p:txBody>
      </p:sp>
      <p:pic>
        <p:nvPicPr>
          <p:cNvPr id="3" name="Picture 2" descr="06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799" y="1808438"/>
            <a:ext cx="7924801" cy="422836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77163"/>
            <a:ext cx="8382000" cy="430887"/>
          </a:xfrm>
        </p:spPr>
        <p:txBody>
          <a:bodyPr/>
          <a:lstStyle/>
          <a:p>
            <a:r>
              <a:rPr lang="en-US" dirty="0" smtClean="0"/>
              <a:t>Future Employment Aspirations are Changing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64271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+mj-lt"/>
              </a:rPr>
              <a:t>n = 1015 (2012)</a:t>
            </a:r>
          </a:p>
          <a:p>
            <a:pPr algn="r"/>
            <a:r>
              <a:rPr lang="en-US" sz="1100" dirty="0" smtClean="0">
                <a:latin typeface="+mj-lt"/>
              </a:rPr>
              <a:t>n = 708 (2010)</a:t>
            </a:r>
          </a:p>
        </p:txBody>
      </p:sp>
      <p:pic>
        <p:nvPicPr>
          <p:cNvPr id="4" name="Picture 3" descr="07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878" y="1143000"/>
            <a:ext cx="6813468" cy="52935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2DF94-3181-445A-9335-D9C04C3790B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(C) 2012 Epocrates, Inc. All Rights Reserved. To learn more about Epocrates, please visit www.epocrates.com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ocrates">
  <a:themeElements>
    <a:clrScheme name="EPOCRATES-5">
      <a:dk1>
        <a:srgbClr val="151515"/>
      </a:dk1>
      <a:lt1>
        <a:sysClr val="window" lastClr="FFFFFF"/>
      </a:lt1>
      <a:dk2>
        <a:srgbClr val="4A4A4A"/>
      </a:dk2>
      <a:lt2>
        <a:srgbClr val="FFFFFF"/>
      </a:lt2>
      <a:accent1>
        <a:srgbClr val="4F81BD"/>
      </a:accent1>
      <a:accent2>
        <a:srgbClr val="4A4A4A"/>
      </a:accent2>
      <a:accent3>
        <a:srgbClr val="327A4A"/>
      </a:accent3>
      <a:accent4>
        <a:srgbClr val="89182A"/>
      </a:accent4>
      <a:accent5>
        <a:srgbClr val="B1B8CB"/>
      </a:accent5>
      <a:accent6>
        <a:srgbClr val="1F3487"/>
      </a:accent6>
      <a:hlink>
        <a:srgbClr val="552F75"/>
      </a:hlink>
      <a:folHlink>
        <a:srgbClr val="C7ACDE"/>
      </a:folHlink>
    </a:clrScheme>
    <a:fontScheme name="Epocrates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POCRATES-5">
    <a:dk1>
      <a:srgbClr val="151515"/>
    </a:dk1>
    <a:lt1>
      <a:sysClr val="window" lastClr="FFFFFF"/>
    </a:lt1>
    <a:dk2>
      <a:srgbClr val="4A4A4A"/>
    </a:dk2>
    <a:lt2>
      <a:srgbClr val="FFFFFF"/>
    </a:lt2>
    <a:accent1>
      <a:srgbClr val="4F81BD"/>
    </a:accent1>
    <a:accent2>
      <a:srgbClr val="4A4A4A"/>
    </a:accent2>
    <a:accent3>
      <a:srgbClr val="327A4A"/>
    </a:accent3>
    <a:accent4>
      <a:srgbClr val="89182A"/>
    </a:accent4>
    <a:accent5>
      <a:srgbClr val="B1B8CB"/>
    </a:accent5>
    <a:accent6>
      <a:srgbClr val="1F3487"/>
    </a:accent6>
    <a:hlink>
      <a:srgbClr val="552F75"/>
    </a:hlink>
    <a:folHlink>
      <a:srgbClr val="C7ACDE"/>
    </a:folHlink>
  </a:clrScheme>
  <a:fontScheme name="Epocrates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Epocrates</Template>
  <TotalTime>3487</TotalTime>
  <Words>704</Words>
  <Application>Microsoft Office PowerPoint</Application>
  <PresentationFormat>On-screen Show (4:3)</PresentationFormat>
  <Paragraphs>109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Epocrates</vt:lpstr>
      <vt:lpstr>7th Annual Future Physicians of America Survey</vt:lpstr>
      <vt:lpstr>Executive Summary</vt:lpstr>
      <vt:lpstr>Survey Methodology</vt:lpstr>
      <vt:lpstr>Medical School Experiences</vt:lpstr>
      <vt:lpstr>Students are Becoming More Cost Sensitive </vt:lpstr>
      <vt:lpstr>3 in 5 Turn to Digital References First for Answers</vt:lpstr>
      <vt:lpstr>Medical Students Pick Apple </vt:lpstr>
      <vt:lpstr>In 2013 over 50% of Medical Students Will Own a Tablet Device </vt:lpstr>
      <vt:lpstr>Future Employment Aspirations are Changing</vt:lpstr>
      <vt:lpstr>Over 80% are Concerned of the PCP Shortage</vt:lpstr>
      <vt:lpstr>Biggest concerns of students – 2007 vs. 2012 </vt:lpstr>
      <vt:lpstr>Students Divided by the Affordable Care Act</vt:lpstr>
      <vt:lpstr>Biggest Challenges for Medical Students</vt:lpstr>
      <vt:lpstr>Greatest Safety Risks for Patients</vt:lpstr>
      <vt:lpstr>Paging Dr. Med Student</vt:lpstr>
      <vt:lpstr>Thank you. </vt:lpstr>
    </vt:vector>
  </TitlesOfParts>
  <Company>Epocrates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mrisano</dc:creator>
  <cp:lastModifiedBy>mrisano</cp:lastModifiedBy>
  <cp:revision>149</cp:revision>
  <dcterms:created xsi:type="dcterms:W3CDTF">2012-09-05T16:31:39Z</dcterms:created>
  <dcterms:modified xsi:type="dcterms:W3CDTF">2012-09-17T23:14:20Z</dcterms:modified>
</cp:coreProperties>
</file>